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302" r:id="rId9"/>
    <p:sldId id="303" r:id="rId10"/>
    <p:sldId id="264" r:id="rId11"/>
    <p:sldId id="265" r:id="rId12"/>
    <p:sldId id="296" r:id="rId13"/>
    <p:sldId id="266" r:id="rId14"/>
    <p:sldId id="268" r:id="rId15"/>
    <p:sldId id="269" r:id="rId16"/>
    <p:sldId id="270" r:id="rId17"/>
    <p:sldId id="297" r:id="rId18"/>
    <p:sldId id="298" r:id="rId19"/>
    <p:sldId id="271" r:id="rId20"/>
    <p:sldId id="273" r:id="rId21"/>
    <p:sldId id="304" r:id="rId22"/>
    <p:sldId id="274" r:id="rId23"/>
    <p:sldId id="275" r:id="rId24"/>
    <p:sldId id="276" r:id="rId25"/>
    <p:sldId id="277" r:id="rId26"/>
    <p:sldId id="278" r:id="rId27"/>
    <p:sldId id="279" r:id="rId28"/>
    <p:sldId id="280" r:id="rId29"/>
    <p:sldId id="281" r:id="rId30"/>
    <p:sldId id="282" r:id="rId31"/>
    <p:sldId id="283" r:id="rId32"/>
    <p:sldId id="284" r:id="rId33"/>
    <p:sldId id="305" r:id="rId34"/>
    <p:sldId id="299" r:id="rId35"/>
    <p:sldId id="285" r:id="rId36"/>
    <p:sldId id="286" r:id="rId37"/>
    <p:sldId id="287" r:id="rId38"/>
    <p:sldId id="300" r:id="rId39"/>
    <p:sldId id="288" r:id="rId40"/>
    <p:sldId id="289" r:id="rId41"/>
    <p:sldId id="301" r:id="rId42"/>
    <p:sldId id="290" r:id="rId43"/>
    <p:sldId id="291" r:id="rId44"/>
    <p:sldId id="292" r:id="rId45"/>
    <p:sldId id="293" r:id="rId46"/>
    <p:sldId id="294" r:id="rId47"/>
    <p:sldId id="295" r:id="rId48"/>
    <p:sldId id="30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5"/>
    <p:restoredTop sz="94699"/>
  </p:normalViewPr>
  <p:slideViewPr>
    <p:cSldViewPr snapToGrid="0" snapToObjects="1">
      <p:cViewPr varScale="1">
        <p:scale>
          <a:sx n="109" d="100"/>
          <a:sy n="109" d="100"/>
        </p:scale>
        <p:origin x="14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DCBA5-DB88-EE4D-9E34-9B129D45E091}" type="datetimeFigureOut">
              <a:rPr kumimoji="1" lang="zh-HK" altLang="en-US" smtClean="0"/>
              <a:t>2/8/2022</a:t>
            </a:fld>
            <a:endParaRPr kumimoji="1" lang="zh-HK"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endParaRPr kumimoji="1"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00C0B-4E30-454F-83B7-EDAA9EF8D6BE}" type="slidenum">
              <a:rPr kumimoji="1" lang="zh-HK" altLang="en-US" smtClean="0"/>
              <a:t>‹#›</a:t>
            </a:fld>
            <a:endParaRPr kumimoji="1" lang="zh-HK" altLang="en-US"/>
          </a:p>
        </p:txBody>
      </p:sp>
    </p:spTree>
    <p:extLst>
      <p:ext uri="{BB962C8B-B14F-4D97-AF65-F5344CB8AC3E}">
        <p14:creationId xmlns:p14="http://schemas.microsoft.com/office/powerpoint/2010/main" val="290899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HK" altLang="en-US" dirty="0"/>
          </a:p>
        </p:txBody>
      </p:sp>
      <p:sp>
        <p:nvSpPr>
          <p:cNvPr id="4" name="投影片編號版面配置區 3"/>
          <p:cNvSpPr>
            <a:spLocks noGrp="1"/>
          </p:cNvSpPr>
          <p:nvPr>
            <p:ph type="sldNum" sz="quarter" idx="5"/>
          </p:nvPr>
        </p:nvSpPr>
        <p:spPr/>
        <p:txBody>
          <a:bodyPr/>
          <a:lstStyle/>
          <a:p>
            <a:fld id="{7D100C0B-4E30-454F-83B7-EDAA9EF8D6BE}" type="slidenum">
              <a:rPr kumimoji="1" lang="zh-HK" altLang="en-US" smtClean="0"/>
              <a:t>10</a:t>
            </a:fld>
            <a:endParaRPr kumimoji="1" lang="zh-HK" altLang="en-US"/>
          </a:p>
        </p:txBody>
      </p:sp>
    </p:spTree>
    <p:extLst>
      <p:ext uri="{BB962C8B-B14F-4D97-AF65-F5344CB8AC3E}">
        <p14:creationId xmlns:p14="http://schemas.microsoft.com/office/powerpoint/2010/main" val="79678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HK" altLang="en-US" dirty="0"/>
          </a:p>
        </p:txBody>
      </p:sp>
      <p:sp>
        <p:nvSpPr>
          <p:cNvPr id="4" name="投影片編號版面配置區 3"/>
          <p:cNvSpPr>
            <a:spLocks noGrp="1"/>
          </p:cNvSpPr>
          <p:nvPr>
            <p:ph type="sldNum" sz="quarter" idx="5"/>
          </p:nvPr>
        </p:nvSpPr>
        <p:spPr/>
        <p:txBody>
          <a:bodyPr/>
          <a:lstStyle/>
          <a:p>
            <a:fld id="{7D100C0B-4E30-454F-83B7-EDAA9EF8D6BE}" type="slidenum">
              <a:rPr kumimoji="1" lang="zh-HK" altLang="en-US" smtClean="0"/>
              <a:t>18</a:t>
            </a:fld>
            <a:endParaRPr kumimoji="1" lang="zh-HK" altLang="en-US"/>
          </a:p>
        </p:txBody>
      </p:sp>
    </p:spTree>
    <p:extLst>
      <p:ext uri="{BB962C8B-B14F-4D97-AF65-F5344CB8AC3E}">
        <p14:creationId xmlns:p14="http://schemas.microsoft.com/office/powerpoint/2010/main" val="243691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7D100C0B-4E30-454F-83B7-EDAA9EF8D6BE}" type="slidenum">
              <a:rPr kumimoji="1" lang="zh-HK" altLang="en-US" smtClean="0"/>
              <a:t>36</a:t>
            </a:fld>
            <a:endParaRPr kumimoji="1" lang="zh-HK" altLang="en-US"/>
          </a:p>
        </p:txBody>
      </p:sp>
    </p:spTree>
    <p:extLst>
      <p:ext uri="{BB962C8B-B14F-4D97-AF65-F5344CB8AC3E}">
        <p14:creationId xmlns:p14="http://schemas.microsoft.com/office/powerpoint/2010/main" val="12867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2F88DE83-C16A-4B8A-AFBB-9C9B4928881E}" type="datetime1">
              <a:rPr kumimoji="1" lang="zh-HK" altLang="en-US" smtClean="0"/>
              <a:t>2/8/2022</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304816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0D0416F-88C3-4613-B9E6-100BA06C7B69}" type="datetime1">
              <a:rPr kumimoji="1" lang="zh-HK" altLang="en-US" smtClean="0"/>
              <a:t>2/8/2022</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351866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217DE07-4315-4A26-BB32-ED07DCE2C08C}" type="datetime1">
              <a:rPr kumimoji="1" lang="zh-HK" altLang="en-US" smtClean="0"/>
              <a:t>2/8/2022</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264848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9C38FB0-D2F7-4CBC-BBCC-9E5DBE5AC1A2}" type="datetime1">
              <a:rPr kumimoji="1" lang="zh-HK" altLang="en-US" smtClean="0"/>
              <a:t>2/8/2022</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368388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C44C8D5-E72B-4C4F-B9E0-A4C3B7270CC0}" type="datetime1">
              <a:rPr kumimoji="1" lang="zh-HK" altLang="en-US" smtClean="0"/>
              <a:t>2/8/2022</a:t>
            </a:fld>
            <a:endParaRPr kumimoji="1" lang="zh-HK" altLang="en-US"/>
          </a:p>
        </p:txBody>
      </p:sp>
      <p:sp>
        <p:nvSpPr>
          <p:cNvPr id="5" name="Footer Placeholder 4"/>
          <p:cNvSpPr>
            <a:spLocks noGrp="1"/>
          </p:cNvSpPr>
          <p:nvPr>
            <p:ph type="ftr" sz="quarter" idx="11"/>
          </p:nvPr>
        </p:nvSpPr>
        <p:spPr/>
        <p:txBody>
          <a:bodyPr/>
          <a:lstStyle/>
          <a:p>
            <a:endParaRPr kumimoji="1" lang="zh-HK" altLang="en-US"/>
          </a:p>
        </p:txBody>
      </p:sp>
      <p:sp>
        <p:nvSpPr>
          <p:cNvPr id="6" name="Slide Number Placeholder 5"/>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134613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4D6A9F2-5F82-4C49-A79B-866E7654955F}" type="datetime1">
              <a:rPr kumimoji="1" lang="zh-HK" altLang="en-US" smtClean="0"/>
              <a:t>2/8/2022</a:t>
            </a:fld>
            <a:endParaRPr kumimoji="1" lang="zh-HK" altLang="en-US"/>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144045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FBE1983-5FBE-439A-8A7F-714A801F1740}" type="datetime1">
              <a:rPr kumimoji="1" lang="zh-HK" altLang="en-US" smtClean="0"/>
              <a:t>2/8/2022</a:t>
            </a:fld>
            <a:endParaRPr kumimoji="1" lang="zh-HK" altLang="en-US"/>
          </a:p>
        </p:txBody>
      </p:sp>
      <p:sp>
        <p:nvSpPr>
          <p:cNvPr id="8" name="Footer Placeholder 7"/>
          <p:cNvSpPr>
            <a:spLocks noGrp="1"/>
          </p:cNvSpPr>
          <p:nvPr>
            <p:ph type="ftr" sz="quarter" idx="11"/>
          </p:nvPr>
        </p:nvSpPr>
        <p:spPr/>
        <p:txBody>
          <a:bodyPr/>
          <a:lstStyle/>
          <a:p>
            <a:endParaRPr kumimoji="1" lang="zh-HK" altLang="en-US"/>
          </a:p>
        </p:txBody>
      </p:sp>
      <p:sp>
        <p:nvSpPr>
          <p:cNvPr id="9" name="Slide Number Placeholder 8"/>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56609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263980A-DA6C-48B8-A148-63B467F127AA}" type="datetime1">
              <a:rPr kumimoji="1" lang="zh-HK" altLang="en-US" smtClean="0"/>
              <a:t>2/8/2022</a:t>
            </a:fld>
            <a:endParaRPr kumimoji="1" lang="zh-HK" altLang="en-US"/>
          </a:p>
        </p:txBody>
      </p:sp>
      <p:sp>
        <p:nvSpPr>
          <p:cNvPr id="4" name="Footer Placeholder 3"/>
          <p:cNvSpPr>
            <a:spLocks noGrp="1"/>
          </p:cNvSpPr>
          <p:nvPr>
            <p:ph type="ftr" sz="quarter" idx="11"/>
          </p:nvPr>
        </p:nvSpPr>
        <p:spPr/>
        <p:txBody>
          <a:bodyPr/>
          <a:lstStyle/>
          <a:p>
            <a:endParaRPr kumimoji="1" lang="zh-HK" altLang="en-US"/>
          </a:p>
        </p:txBody>
      </p:sp>
      <p:sp>
        <p:nvSpPr>
          <p:cNvPr id="5" name="Slide Number Placeholder 4"/>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54772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19801-F29D-4A61-A1B9-82FA7CE132B6}" type="datetime1">
              <a:rPr kumimoji="1" lang="zh-HK" altLang="en-US" smtClean="0"/>
              <a:t>2/8/2022</a:t>
            </a:fld>
            <a:endParaRPr kumimoji="1" lang="zh-HK" altLang="en-US"/>
          </a:p>
        </p:txBody>
      </p:sp>
      <p:sp>
        <p:nvSpPr>
          <p:cNvPr id="3" name="Footer Placeholder 2"/>
          <p:cNvSpPr>
            <a:spLocks noGrp="1"/>
          </p:cNvSpPr>
          <p:nvPr>
            <p:ph type="ftr" sz="quarter" idx="11"/>
          </p:nvPr>
        </p:nvSpPr>
        <p:spPr/>
        <p:txBody>
          <a:bodyPr/>
          <a:lstStyle/>
          <a:p>
            <a:endParaRPr kumimoji="1" lang="zh-HK" altLang="en-US"/>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125737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3D2E6E8-4FD6-4F48-B3F4-0FBF8CF9433B}" type="datetime1">
              <a:rPr kumimoji="1" lang="zh-HK" altLang="en-US" smtClean="0"/>
              <a:t>2/8/2022</a:t>
            </a:fld>
            <a:endParaRPr kumimoji="1" lang="zh-HK" altLang="en-US"/>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115954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0B1F141-050E-4DAF-B313-2615D548852A}" type="datetime1">
              <a:rPr kumimoji="1" lang="zh-HK" altLang="en-US" smtClean="0"/>
              <a:t>2/8/2022</a:t>
            </a:fld>
            <a:endParaRPr kumimoji="1" lang="zh-HK" altLang="en-US"/>
          </a:p>
        </p:txBody>
      </p:sp>
      <p:sp>
        <p:nvSpPr>
          <p:cNvPr id="6" name="Footer Placeholder 5"/>
          <p:cNvSpPr>
            <a:spLocks noGrp="1"/>
          </p:cNvSpPr>
          <p:nvPr>
            <p:ph type="ftr" sz="quarter" idx="11"/>
          </p:nvPr>
        </p:nvSpPr>
        <p:spPr/>
        <p:txBody>
          <a:bodyPr/>
          <a:lstStyle/>
          <a:p>
            <a:endParaRPr kumimoji="1" lang="zh-HK" altLang="en-US"/>
          </a:p>
        </p:txBody>
      </p:sp>
      <p:sp>
        <p:nvSpPr>
          <p:cNvPr id="7" name="Slide Number Placeholder 6"/>
          <p:cNvSpPr>
            <a:spLocks noGrp="1"/>
          </p:cNvSpPr>
          <p:nvPr>
            <p:ph type="sldNum" sz="quarter" idx="12"/>
          </p:nvPr>
        </p:nvSpPr>
        <p:spPr/>
        <p:txBody>
          <a:body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3441462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9F517-BA05-4B8F-A290-9E7F0C162002}" type="datetime1">
              <a:rPr kumimoji="1" lang="zh-HK" altLang="en-US" smtClean="0"/>
              <a:t>2/8/2022</a:t>
            </a:fld>
            <a:endParaRPr kumimoji="1"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D4315-06FD-E848-B5E8-0943C9240EC2}" type="slidenum">
              <a:rPr kumimoji="1" lang="zh-HK" altLang="en-US" smtClean="0"/>
              <a:t>‹#›</a:t>
            </a:fld>
            <a:endParaRPr kumimoji="1" lang="zh-HK" altLang="en-US"/>
          </a:p>
        </p:txBody>
      </p:sp>
    </p:spTree>
    <p:extLst>
      <p:ext uri="{BB962C8B-B14F-4D97-AF65-F5344CB8AC3E}">
        <p14:creationId xmlns:p14="http://schemas.microsoft.com/office/powerpoint/2010/main" val="1788167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youtube.com/watch?v=SEjiw6ipwnU"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achist.mers.hk/chihistoryanime/download/can/animate/eduhk_chihst_anime_16_s1_can_sd.mp4" TargetMode="External"/><Relationship Id="rId5" Type="http://schemas.openxmlformats.org/officeDocument/2006/relationships/hyperlink" Target="https://achist.mers.hk/chihistoryanime/download/eng/animate/eduhk_chihst_anime_16_s1_eng_sd.mp4"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pm.org.cn/ancient/special/143156.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hinadaily.com.cn/culture/2014-08/05/content_18250346.ht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dpm.org.cn/collections/collections/2013-09-26/1009.html"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www.dpm.org.cn/collection/paint/232815.html?hl=%E5%85%AB%E6%97%AC%E4%B8%87%E5%AF%BF%E7%9B%9B%E5%85%B8"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bslearningmedia.org/resource/taiping-rebellion-story-of-china/taiping-rebellion-story-of-chin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utori.com/en/story/qing-dai-sheng-shuai-de-gai-kuang-qing-chu-dao-qing-zhong-xie-de-fa-zhan-gai--MFdtkQ6eLzxQs3HDHbCHFcT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earbook.gov.hk/1999/b5/gallery/p13_09.ht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62CE83-3626-2DDC-5EDD-D0493A643ADB}"/>
              </a:ext>
            </a:extLst>
          </p:cNvPr>
          <p:cNvSpPr>
            <a:spLocks noGrp="1"/>
          </p:cNvSpPr>
          <p:nvPr>
            <p:ph type="ctrTitle"/>
          </p:nvPr>
        </p:nvSpPr>
        <p:spPr>
          <a:xfrm>
            <a:off x="685800" y="1122363"/>
            <a:ext cx="7772400" cy="1077140"/>
          </a:xfrm>
        </p:spPr>
        <p:txBody>
          <a:bodyPr>
            <a:normAutofit/>
          </a:bodyPr>
          <a:lstStyle/>
          <a:p>
            <a:r>
              <a:rPr lang="zh-HK" altLang="zh-HK" dirty="0"/>
              <a:t>中二級 中國歷史科</a:t>
            </a:r>
            <a:r>
              <a:rPr lang="zh-TW" altLang="zh-HK" dirty="0"/>
              <a:t> </a:t>
            </a:r>
            <a:endParaRPr kumimoji="1" lang="zh-HK" altLang="en-US" dirty="0"/>
          </a:p>
        </p:txBody>
      </p:sp>
      <p:sp>
        <p:nvSpPr>
          <p:cNvPr id="3" name="副標題 2">
            <a:extLst>
              <a:ext uri="{FF2B5EF4-FFF2-40B4-BE49-F238E27FC236}">
                <a16:creationId xmlns:a16="http://schemas.microsoft.com/office/drawing/2014/main" id="{272541F1-BBCC-75C1-BD74-138A025E4000}"/>
              </a:ext>
            </a:extLst>
          </p:cNvPr>
          <p:cNvSpPr>
            <a:spLocks noGrp="1"/>
          </p:cNvSpPr>
          <p:nvPr>
            <p:ph type="subTitle" idx="1"/>
          </p:nvPr>
        </p:nvSpPr>
        <p:spPr>
          <a:xfrm>
            <a:off x="685800" y="2446638"/>
            <a:ext cx="7772400" cy="2811162"/>
          </a:xfrm>
        </p:spPr>
        <p:txBody>
          <a:bodyPr/>
          <a:lstStyle/>
          <a:p>
            <a:r>
              <a:rPr lang="zh-HK" altLang="zh-HK" sz="4800" b="1" dirty="0">
                <a:solidFill>
                  <a:schemeClr val="accent1">
                    <a:lumMod val="75000"/>
                  </a:schemeClr>
                </a:solidFill>
              </a:rPr>
              <a:t>清代盛衰的概況 </a:t>
            </a:r>
            <a:r>
              <a:rPr lang="en-US" altLang="zh-HK" sz="4800" b="1" dirty="0">
                <a:solidFill>
                  <a:schemeClr val="accent1">
                    <a:lumMod val="75000"/>
                  </a:schemeClr>
                </a:solidFill>
              </a:rPr>
              <a:t>–</a:t>
            </a:r>
          </a:p>
          <a:p>
            <a:r>
              <a:rPr lang="en-US" altLang="zh-HK" sz="4800" b="1" dirty="0">
                <a:solidFill>
                  <a:schemeClr val="accent1">
                    <a:lumMod val="75000"/>
                  </a:schemeClr>
                </a:solidFill>
              </a:rPr>
              <a:t> </a:t>
            </a:r>
            <a:r>
              <a:rPr lang="zh-HK" altLang="zh-HK" sz="4800" b="1" dirty="0">
                <a:solidFill>
                  <a:schemeClr val="accent1">
                    <a:lumMod val="75000"/>
                  </a:schemeClr>
                </a:solidFill>
              </a:rPr>
              <a:t>清初到清中葉的發展概況</a:t>
            </a:r>
            <a:endParaRPr lang="zh-TW" altLang="zh-HK" sz="4800" dirty="0">
              <a:solidFill>
                <a:schemeClr val="accent1">
                  <a:lumMod val="75000"/>
                </a:schemeClr>
              </a:solidFill>
            </a:endParaRPr>
          </a:p>
          <a:p>
            <a:endParaRPr kumimoji="1" lang="zh-HK" altLang="en-US" dirty="0"/>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1</a:t>
            </a:fld>
            <a:endParaRPr kumimoji="1" lang="zh-HK" altLang="en-US"/>
          </a:p>
        </p:txBody>
      </p:sp>
    </p:spTree>
    <p:extLst>
      <p:ext uri="{BB962C8B-B14F-4D97-AF65-F5344CB8AC3E}">
        <p14:creationId xmlns:p14="http://schemas.microsoft.com/office/powerpoint/2010/main" val="3626322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C78E21-372F-9585-1031-F22FF598A559}"/>
              </a:ext>
            </a:extLst>
          </p:cNvPr>
          <p:cNvSpPr>
            <a:spLocks noGrp="1"/>
          </p:cNvSpPr>
          <p:nvPr>
            <p:ph type="title"/>
          </p:nvPr>
        </p:nvSpPr>
        <p:spPr>
          <a:xfrm>
            <a:off x="156776" y="90739"/>
            <a:ext cx="8910058" cy="1325563"/>
          </a:xfrm>
        </p:spPr>
        <p:txBody>
          <a:bodyPr>
            <a:normAutofit/>
          </a:bodyPr>
          <a:lstStyle/>
          <a:p>
            <a:r>
              <a:rPr lang="zh-HK" altLang="zh-HK" sz="2800" b="1" dirty="0"/>
              <a:t>資料四：清初到清中葉時間線及世系表</a:t>
            </a:r>
            <a:r>
              <a:rPr lang="en-US" altLang="zh-HK" sz="2800" b="1" dirty="0"/>
              <a:t>(Source </a:t>
            </a:r>
            <a:r>
              <a:rPr lang="en-US" altLang="zh-HK" sz="2800" b="1" dirty="0" err="1"/>
              <a:t>D:The</a:t>
            </a:r>
            <a:r>
              <a:rPr lang="en-US" altLang="zh-HK" sz="2800" b="1" dirty="0"/>
              <a:t> timeline and lineage of the early Qing Dynasty to the mid-Qing)</a:t>
            </a:r>
            <a:r>
              <a:rPr lang="zh-TW" altLang="zh-HK" sz="2800" dirty="0"/>
              <a:t> </a:t>
            </a:r>
            <a:endParaRPr kumimoji="1" lang="zh-HK" altLang="en-US" sz="2800" dirty="0"/>
          </a:p>
        </p:txBody>
      </p:sp>
      <p:graphicFrame>
        <p:nvGraphicFramePr>
          <p:cNvPr id="10" name="表格 9">
            <a:extLst>
              <a:ext uri="{FF2B5EF4-FFF2-40B4-BE49-F238E27FC236}">
                <a16:creationId xmlns:a16="http://schemas.microsoft.com/office/drawing/2014/main" id="{236D4D80-402D-0A6C-2764-73B7D8F4535B}"/>
              </a:ext>
            </a:extLst>
          </p:cNvPr>
          <p:cNvGraphicFramePr>
            <a:graphicFrameLocks noGrp="1"/>
          </p:cNvGraphicFramePr>
          <p:nvPr>
            <p:extLst>
              <p:ext uri="{D42A27DB-BD31-4B8C-83A1-F6EECF244321}">
                <p14:modId xmlns:p14="http://schemas.microsoft.com/office/powerpoint/2010/main" val="3630568620"/>
              </p:ext>
            </p:extLst>
          </p:nvPr>
        </p:nvGraphicFramePr>
        <p:xfrm>
          <a:off x="5801498" y="987911"/>
          <a:ext cx="3265336" cy="5511112"/>
        </p:xfrm>
        <a:graphic>
          <a:graphicData uri="http://schemas.openxmlformats.org/drawingml/2006/table">
            <a:tbl>
              <a:tblPr firstRow="1" firstCol="1" bandRow="1">
                <a:tableStyleId>{5C22544A-7EE6-4342-B048-85BDC9FD1C3A}</a:tableStyleId>
              </a:tblPr>
              <a:tblGrid>
                <a:gridCol w="178884">
                  <a:extLst>
                    <a:ext uri="{9D8B030D-6E8A-4147-A177-3AD203B41FA5}">
                      <a16:colId xmlns:a16="http://schemas.microsoft.com/office/drawing/2014/main" val="86117931"/>
                    </a:ext>
                  </a:extLst>
                </a:gridCol>
                <a:gridCol w="790908">
                  <a:extLst>
                    <a:ext uri="{9D8B030D-6E8A-4147-A177-3AD203B41FA5}">
                      <a16:colId xmlns:a16="http://schemas.microsoft.com/office/drawing/2014/main" val="2486850225"/>
                    </a:ext>
                  </a:extLst>
                </a:gridCol>
                <a:gridCol w="611303">
                  <a:extLst>
                    <a:ext uri="{9D8B030D-6E8A-4147-A177-3AD203B41FA5}">
                      <a16:colId xmlns:a16="http://schemas.microsoft.com/office/drawing/2014/main" val="4251260565"/>
                    </a:ext>
                  </a:extLst>
                </a:gridCol>
                <a:gridCol w="1684241">
                  <a:extLst>
                    <a:ext uri="{9D8B030D-6E8A-4147-A177-3AD203B41FA5}">
                      <a16:colId xmlns:a16="http://schemas.microsoft.com/office/drawing/2014/main" val="406387637"/>
                    </a:ext>
                  </a:extLst>
                </a:gridCol>
              </a:tblGrid>
              <a:tr h="478120">
                <a:tc>
                  <a:txBody>
                    <a:bodyPr/>
                    <a:lstStyle/>
                    <a:p>
                      <a:r>
                        <a:rPr lang="en-US" sz="800" kern="100">
                          <a:effectLst/>
                        </a:rPr>
                        <a:t> </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HK" sz="800" kern="100" dirty="0">
                          <a:effectLst/>
                        </a:rPr>
                        <a:t>皇帝</a:t>
                      </a:r>
                      <a:r>
                        <a:rPr lang="en-US" sz="800" kern="100" dirty="0">
                          <a:effectLst/>
                        </a:rPr>
                        <a:t>(Emperor)</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HK" sz="800" kern="100">
                          <a:effectLst/>
                        </a:rPr>
                        <a:t>統治時期</a:t>
                      </a:r>
                      <a:r>
                        <a:rPr lang="en-US" sz="800" kern="100">
                          <a:effectLst/>
                        </a:rPr>
                        <a:t>(</a:t>
                      </a:r>
                      <a:r>
                        <a:rPr lang="zh-HK" sz="800" kern="100">
                          <a:effectLst/>
                        </a:rPr>
                        <a:t>年</a:t>
                      </a:r>
                      <a:r>
                        <a:rPr lang="en-US" sz="800" kern="100">
                          <a:effectLst/>
                        </a:rPr>
                        <a:t>)Reign Time (years)</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HK" sz="800" kern="100">
                          <a:effectLst/>
                        </a:rPr>
                        <a:t>重要歷史事件 </a:t>
                      </a:r>
                      <a:r>
                        <a:rPr lang="en-US" sz="800" kern="100">
                          <a:effectLst/>
                        </a:rPr>
                        <a:t>/ </a:t>
                      </a:r>
                      <a:r>
                        <a:rPr lang="zh-HK" sz="800" kern="100">
                          <a:effectLst/>
                        </a:rPr>
                        <a:t>時期</a:t>
                      </a:r>
                      <a:r>
                        <a:rPr lang="en-US" sz="800" kern="100">
                          <a:effectLst/>
                        </a:rPr>
                        <a:t>(Important historical events / periods) </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60259186"/>
                  </a:ext>
                </a:extLst>
              </a:tr>
              <a:tr h="559222">
                <a:tc>
                  <a:txBody>
                    <a:bodyPr/>
                    <a:lstStyle/>
                    <a:p>
                      <a:r>
                        <a:rPr lang="en-US" sz="800" kern="100">
                          <a:effectLst/>
                        </a:rPr>
                        <a:t>1</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TW" sz="800" kern="100">
                          <a:effectLst/>
                        </a:rPr>
                        <a:t>清太祖</a:t>
                      </a:r>
                      <a:r>
                        <a:rPr lang="en-US" sz="800" kern="100">
                          <a:effectLst/>
                        </a:rPr>
                        <a:t>(</a:t>
                      </a:r>
                      <a:r>
                        <a:rPr lang="zh-TW" sz="800" kern="100">
                          <a:effectLst/>
                        </a:rPr>
                        <a:t>努爾哈赤</a:t>
                      </a:r>
                      <a:r>
                        <a:rPr lang="en-US" sz="800" kern="100">
                          <a:effectLst/>
                        </a:rPr>
                        <a:t>) (Emperor Taizu (Nurhaci))</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en-US" sz="800" kern="100" dirty="0">
                          <a:effectLst/>
                        </a:rPr>
                        <a:t>1616 – 1626</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dirty="0">
                          <a:effectLst/>
                        </a:rPr>
                        <a:t>A. </a:t>
                      </a:r>
                      <a:r>
                        <a:rPr lang="zh-HK" sz="800" kern="100" dirty="0">
                          <a:effectLst/>
                        </a:rPr>
                        <a:t>公元</a:t>
                      </a:r>
                      <a:r>
                        <a:rPr lang="en-US" sz="800" kern="100" dirty="0">
                          <a:effectLst/>
                        </a:rPr>
                        <a:t>1616</a:t>
                      </a:r>
                      <a:r>
                        <a:rPr lang="zh-HK" sz="800" kern="100" dirty="0">
                          <a:effectLst/>
                        </a:rPr>
                        <a:t>年，女真族的領</a:t>
                      </a:r>
                      <a:r>
                        <a:rPr lang="zh-TW" sz="800" kern="100" dirty="0">
                          <a:effectLst/>
                        </a:rPr>
                        <a:t>袖 </a:t>
                      </a:r>
                      <a:r>
                        <a:rPr lang="en-US" sz="800" kern="100" dirty="0">
                          <a:effectLst/>
                        </a:rPr>
                        <a:t>-</a:t>
                      </a:r>
                      <a:r>
                        <a:rPr lang="zh-TW" sz="800" kern="100" dirty="0">
                          <a:effectLst/>
                        </a:rPr>
                        <a:t>努爾哈赤</a:t>
                      </a:r>
                      <a:r>
                        <a:rPr lang="zh-HK" sz="800" kern="100" dirty="0">
                          <a:effectLst/>
                        </a:rPr>
                        <a:t>建立後金。</a:t>
                      </a:r>
                      <a:r>
                        <a:rPr lang="en-US" sz="800" kern="100" dirty="0">
                          <a:effectLst/>
                        </a:rPr>
                        <a:t>(In 1616, The leader of the Jurchen tribes, Nurhaci, founded Later </a:t>
                      </a:r>
                      <a:r>
                        <a:rPr lang="en-US" sz="800" kern="100" dirty="0" err="1">
                          <a:effectLst/>
                        </a:rPr>
                        <a:t>Jin</a:t>
                      </a:r>
                      <a:r>
                        <a:rPr lang="en-US" sz="800" kern="100" dirty="0">
                          <a:effectLst/>
                        </a:rPr>
                        <a:t> Dynasty.)</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1811252907"/>
                  </a:ext>
                </a:extLst>
              </a:tr>
              <a:tr h="699027">
                <a:tc>
                  <a:txBody>
                    <a:bodyPr/>
                    <a:lstStyle/>
                    <a:p>
                      <a:r>
                        <a:rPr lang="en-US" sz="800" kern="100">
                          <a:effectLst/>
                        </a:rPr>
                        <a:t>2</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TW" sz="800" kern="100" dirty="0">
                          <a:effectLst/>
                        </a:rPr>
                        <a:t>清太宗</a:t>
                      </a:r>
                      <a:r>
                        <a:rPr lang="en-US" sz="800" kern="100" dirty="0">
                          <a:effectLst/>
                        </a:rPr>
                        <a:t>(</a:t>
                      </a:r>
                      <a:r>
                        <a:rPr lang="zh-TW" sz="800" kern="100" dirty="0">
                          <a:effectLst/>
                        </a:rPr>
                        <a:t>皇太極</a:t>
                      </a:r>
                      <a:r>
                        <a:rPr lang="en-US" sz="800" kern="100" dirty="0">
                          <a:effectLst/>
                        </a:rPr>
                        <a:t>) (Emperor </a:t>
                      </a:r>
                      <a:r>
                        <a:rPr lang="en-US" sz="800" kern="100" dirty="0" err="1">
                          <a:effectLst/>
                        </a:rPr>
                        <a:t>Taizong</a:t>
                      </a:r>
                      <a:r>
                        <a:rPr lang="en-US" sz="800" kern="100" dirty="0">
                          <a:effectLst/>
                        </a:rPr>
                        <a:t> (Hong Taiji))</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en-US" sz="800" kern="100">
                          <a:effectLst/>
                        </a:rPr>
                        <a:t>1626 – 1643</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dirty="0">
                          <a:effectLst/>
                        </a:rPr>
                        <a:t>B. </a:t>
                      </a:r>
                      <a:r>
                        <a:rPr lang="zh-HK" sz="800" kern="100" dirty="0">
                          <a:effectLst/>
                        </a:rPr>
                        <a:t>公元</a:t>
                      </a:r>
                      <a:r>
                        <a:rPr lang="en-US" sz="800" kern="100" dirty="0">
                          <a:effectLst/>
                        </a:rPr>
                        <a:t>1636</a:t>
                      </a:r>
                      <a:r>
                        <a:rPr lang="zh-HK" sz="800" kern="100" dirty="0">
                          <a:effectLst/>
                        </a:rPr>
                        <a:t>年，皇太極改族名為滿族，改國號為大清。</a:t>
                      </a:r>
                      <a:r>
                        <a:rPr lang="en-US" sz="800" kern="100" dirty="0">
                          <a:effectLst/>
                        </a:rPr>
                        <a:t>(In 1636, Emperor </a:t>
                      </a:r>
                      <a:r>
                        <a:rPr lang="en-US" sz="800" kern="100" dirty="0" err="1">
                          <a:effectLst/>
                        </a:rPr>
                        <a:t>Taizong</a:t>
                      </a:r>
                      <a:r>
                        <a:rPr lang="en-US" sz="800" kern="100" dirty="0">
                          <a:effectLst/>
                        </a:rPr>
                        <a:t> called his people the Manchus and renamed his dynasty Qing.)</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3203177097"/>
                  </a:ext>
                </a:extLst>
              </a:tr>
              <a:tr h="559222">
                <a:tc>
                  <a:txBody>
                    <a:bodyPr/>
                    <a:lstStyle/>
                    <a:p>
                      <a:r>
                        <a:rPr lang="en-US" sz="800" kern="100">
                          <a:effectLst/>
                        </a:rPr>
                        <a:t>3</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800" kern="100" dirty="0">
                          <a:effectLst/>
                        </a:rPr>
                        <a:t>順治</a:t>
                      </a:r>
                      <a:r>
                        <a:rPr lang="zh-HK" sz="800" kern="100" dirty="0">
                          <a:effectLst/>
                        </a:rPr>
                        <a:t>帝</a:t>
                      </a:r>
                      <a:r>
                        <a:rPr lang="en-US" sz="800" kern="100" dirty="0">
                          <a:effectLst/>
                        </a:rPr>
                        <a:t>(Emperor Shunzhi)</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a:effectLst/>
                        </a:rPr>
                        <a:t>1643 – 1661</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dirty="0">
                          <a:effectLst/>
                        </a:rPr>
                        <a:t>C. </a:t>
                      </a:r>
                      <a:r>
                        <a:rPr lang="zh-TW" sz="800" kern="100" dirty="0">
                          <a:effectLst/>
                        </a:rPr>
                        <a:t>公元</a:t>
                      </a:r>
                      <a:r>
                        <a:rPr lang="en-US" sz="800" kern="100" dirty="0">
                          <a:effectLst/>
                        </a:rPr>
                        <a:t>1644</a:t>
                      </a:r>
                      <a:r>
                        <a:rPr lang="zh-TW" sz="800" kern="100" dirty="0">
                          <a:effectLst/>
                        </a:rPr>
                        <a:t>年，滿清入關，建立清朝。</a:t>
                      </a:r>
                      <a:r>
                        <a:rPr lang="en-US" sz="800" kern="100" dirty="0">
                          <a:effectLst/>
                        </a:rPr>
                        <a:t>(In 1644, the Manchus crossed the Great Wall and established the Qing Dynasty.)</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1261624333"/>
                  </a:ext>
                </a:extLst>
              </a:tr>
              <a:tr h="279610">
                <a:tc>
                  <a:txBody>
                    <a:bodyPr/>
                    <a:lstStyle/>
                    <a:p>
                      <a:r>
                        <a:rPr lang="en-US" sz="800" kern="100">
                          <a:effectLst/>
                        </a:rPr>
                        <a:t>4</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800" kern="100">
                          <a:effectLst/>
                        </a:rPr>
                        <a:t>康熙帝</a:t>
                      </a:r>
                      <a:r>
                        <a:rPr lang="en-US" sz="800" kern="100">
                          <a:effectLst/>
                        </a:rPr>
                        <a:t>(Emperor Kangxi)</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a:effectLst/>
                        </a:rPr>
                        <a:t>1661 – 1722</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a:effectLst/>
                        </a:rPr>
                        <a:t>D. </a:t>
                      </a:r>
                      <a:r>
                        <a:rPr lang="zh-HK" sz="800" kern="100">
                          <a:effectLst/>
                        </a:rPr>
                        <a:t>清朝盛世</a:t>
                      </a:r>
                      <a:r>
                        <a:rPr lang="en-US" sz="800" kern="100">
                          <a:effectLst/>
                        </a:rPr>
                        <a:t>(The golden ages of the Qing Dynasty)</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031675795"/>
                  </a:ext>
                </a:extLst>
              </a:tr>
              <a:tr h="279610">
                <a:tc>
                  <a:txBody>
                    <a:bodyPr/>
                    <a:lstStyle/>
                    <a:p>
                      <a:r>
                        <a:rPr lang="en-US" sz="800" kern="100">
                          <a:effectLst/>
                        </a:rPr>
                        <a:t>5</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800" kern="100">
                          <a:effectLst/>
                        </a:rPr>
                        <a:t>雍正帝</a:t>
                      </a:r>
                      <a:r>
                        <a:rPr lang="en-US" sz="800" kern="100">
                          <a:effectLst/>
                        </a:rPr>
                        <a:t>(Emperor Yongzheng) </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dirty="0">
                          <a:effectLst/>
                        </a:rPr>
                        <a:t>1722 – 1735</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a:effectLst/>
                        </a:rPr>
                        <a:t>E. </a:t>
                      </a:r>
                      <a:r>
                        <a:rPr lang="zh-HK" sz="800" kern="100">
                          <a:effectLst/>
                        </a:rPr>
                        <a:t>清朝盛世</a:t>
                      </a:r>
                      <a:r>
                        <a:rPr lang="en-US" sz="800" kern="100">
                          <a:effectLst/>
                        </a:rPr>
                        <a:t>(The golden ages of the Qing Dynasty)</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2094981832"/>
                  </a:ext>
                </a:extLst>
              </a:tr>
              <a:tr h="559222">
                <a:tc>
                  <a:txBody>
                    <a:bodyPr/>
                    <a:lstStyle/>
                    <a:p>
                      <a:r>
                        <a:rPr lang="en-US" sz="800" kern="100">
                          <a:effectLst/>
                        </a:rPr>
                        <a:t>6</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800" kern="100">
                          <a:effectLst/>
                        </a:rPr>
                        <a:t>乾隆帝</a:t>
                      </a:r>
                      <a:r>
                        <a:rPr lang="en-US" sz="800" kern="100">
                          <a:effectLst/>
                        </a:rPr>
                        <a:t>(Emperor Qianlong)</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a:effectLst/>
                        </a:rPr>
                        <a:t>1735 – 1796</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dirty="0">
                          <a:effectLst/>
                        </a:rPr>
                        <a:t>F. </a:t>
                      </a:r>
                      <a:r>
                        <a:rPr lang="zh-HK" sz="800" kern="100" dirty="0">
                          <a:effectLst/>
                        </a:rPr>
                        <a:t>清朝盛世</a:t>
                      </a:r>
                      <a:r>
                        <a:rPr lang="en-US" sz="800" kern="100" dirty="0">
                          <a:effectLst/>
                        </a:rPr>
                        <a:t>(The golden ages of the Qing Dynasty)</a:t>
                      </a:r>
                      <a:endParaRPr lang="zh-TW" sz="800" kern="100" dirty="0">
                        <a:effectLst/>
                      </a:endParaRPr>
                    </a:p>
                    <a:p>
                      <a:r>
                        <a:rPr lang="zh-HK" sz="800" kern="100" dirty="0">
                          <a:effectLst/>
                        </a:rPr>
                        <a:t>清朝開始衰落</a:t>
                      </a:r>
                      <a:r>
                        <a:rPr lang="en-US" sz="800" kern="100" dirty="0">
                          <a:effectLst/>
                        </a:rPr>
                        <a:t>(The Qing Dynasty started to decline)</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2963448075"/>
                  </a:ext>
                </a:extLst>
              </a:tr>
              <a:tr h="279610">
                <a:tc>
                  <a:txBody>
                    <a:bodyPr/>
                    <a:lstStyle/>
                    <a:p>
                      <a:r>
                        <a:rPr lang="en-US" sz="800" kern="100">
                          <a:effectLst/>
                        </a:rPr>
                        <a:t>7</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800" kern="100">
                          <a:effectLst/>
                        </a:rPr>
                        <a:t>嘉慶帝</a:t>
                      </a:r>
                      <a:r>
                        <a:rPr lang="en-US" sz="800" kern="100">
                          <a:effectLst/>
                        </a:rPr>
                        <a:t>(Emperor Jiaqing)</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a:effectLst/>
                        </a:rPr>
                        <a:t>1796 – 1820</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dirty="0">
                          <a:effectLst/>
                        </a:rPr>
                        <a:t>G. </a:t>
                      </a:r>
                      <a:r>
                        <a:rPr lang="zh-HK" sz="800" kern="100" dirty="0">
                          <a:effectLst/>
                        </a:rPr>
                        <a:t>清朝衰落</a:t>
                      </a:r>
                      <a:r>
                        <a:rPr lang="en-US" sz="800" kern="100" dirty="0">
                          <a:effectLst/>
                        </a:rPr>
                        <a:t>(The decline of the Qing Dynasty) </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047060972"/>
                  </a:ext>
                </a:extLst>
              </a:tr>
              <a:tr h="419416">
                <a:tc>
                  <a:txBody>
                    <a:bodyPr/>
                    <a:lstStyle/>
                    <a:p>
                      <a:r>
                        <a:rPr lang="en-US" sz="800" kern="100">
                          <a:effectLst/>
                        </a:rPr>
                        <a:t>8</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800" kern="100">
                          <a:effectLst/>
                        </a:rPr>
                        <a:t>道光帝</a:t>
                      </a:r>
                      <a:r>
                        <a:rPr lang="en-US" sz="800" kern="100">
                          <a:effectLst/>
                        </a:rPr>
                        <a:t>(Emperor Daoguang)</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a:effectLst/>
                        </a:rPr>
                        <a:t>1820 – 1850</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a:effectLst/>
                        </a:rPr>
                        <a:t>H. </a:t>
                      </a:r>
                      <a:r>
                        <a:rPr lang="zh-HK" sz="800" kern="100">
                          <a:effectLst/>
                        </a:rPr>
                        <a:t>公元</a:t>
                      </a:r>
                      <a:r>
                        <a:rPr lang="en-US" sz="800" kern="100">
                          <a:effectLst/>
                        </a:rPr>
                        <a:t>1840</a:t>
                      </a:r>
                      <a:r>
                        <a:rPr lang="zh-HK" sz="800" kern="100">
                          <a:effectLst/>
                        </a:rPr>
                        <a:t>，第一次鴉</a:t>
                      </a:r>
                      <a:r>
                        <a:rPr lang="zh-TW" sz="800" kern="100">
                          <a:effectLst/>
                        </a:rPr>
                        <a:t>片戰爭</a:t>
                      </a:r>
                      <a:r>
                        <a:rPr lang="zh-HK" sz="800" kern="100">
                          <a:effectLst/>
                        </a:rPr>
                        <a:t>爆發。</a:t>
                      </a:r>
                      <a:r>
                        <a:rPr lang="en-US" sz="800" kern="100">
                          <a:effectLst/>
                        </a:rPr>
                        <a:t>(In 1840, the First Opium War broke out.)</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1653325511"/>
                  </a:ext>
                </a:extLst>
              </a:tr>
              <a:tr h="978637">
                <a:tc>
                  <a:txBody>
                    <a:bodyPr/>
                    <a:lstStyle/>
                    <a:p>
                      <a:r>
                        <a:rPr lang="en-US" sz="800" kern="100">
                          <a:effectLst/>
                        </a:rPr>
                        <a:t>9</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HK" sz="800" kern="100">
                          <a:effectLst/>
                        </a:rPr>
                        <a:t>咸</a:t>
                      </a:r>
                      <a:r>
                        <a:rPr lang="zh-TW" sz="800" kern="100">
                          <a:effectLst/>
                        </a:rPr>
                        <a:t>豐帝</a:t>
                      </a:r>
                      <a:r>
                        <a:rPr lang="en-US" sz="800" kern="100">
                          <a:effectLst/>
                        </a:rPr>
                        <a:t>(Emperor Xianfeng)</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a:effectLst/>
                        </a:rPr>
                        <a:t>1850 – 1861</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a:effectLst/>
                        </a:rPr>
                        <a:t>I. </a:t>
                      </a:r>
                      <a:r>
                        <a:rPr lang="zh-TW" sz="800" kern="100">
                          <a:effectLst/>
                        </a:rPr>
                        <a:t>公元</a:t>
                      </a:r>
                      <a:r>
                        <a:rPr lang="en-US" sz="800" kern="100">
                          <a:effectLst/>
                        </a:rPr>
                        <a:t>1851</a:t>
                      </a:r>
                      <a:r>
                        <a:rPr lang="zh-HK" sz="800" kern="100">
                          <a:effectLst/>
                        </a:rPr>
                        <a:t>，洪秀全起事，建號太平天國。</a:t>
                      </a:r>
                      <a:r>
                        <a:rPr lang="en-US" sz="800" kern="100">
                          <a:effectLst/>
                        </a:rPr>
                        <a:t>(In 1851, Hong Xiuquan started an uprising and established the Taiping Heavenly Kingdom.)</a:t>
                      </a:r>
                      <a:endParaRPr lang="zh-TW" sz="800" kern="100">
                        <a:effectLst/>
                      </a:endParaRPr>
                    </a:p>
                    <a:p>
                      <a:r>
                        <a:rPr lang="en-US" sz="800" kern="100">
                          <a:effectLst/>
                        </a:rPr>
                        <a:t>J. </a:t>
                      </a:r>
                      <a:r>
                        <a:rPr lang="zh-HK" sz="800" kern="100">
                          <a:effectLst/>
                        </a:rPr>
                        <a:t>公元</a:t>
                      </a:r>
                      <a:r>
                        <a:rPr lang="en-US" sz="800" kern="100">
                          <a:effectLst/>
                        </a:rPr>
                        <a:t>1856</a:t>
                      </a:r>
                      <a:r>
                        <a:rPr lang="zh-HK" sz="800" kern="100">
                          <a:effectLst/>
                        </a:rPr>
                        <a:t>，第二次鴉</a:t>
                      </a:r>
                      <a:r>
                        <a:rPr lang="zh-TW" sz="800" kern="100">
                          <a:effectLst/>
                        </a:rPr>
                        <a:t>片戰爭</a:t>
                      </a:r>
                      <a:r>
                        <a:rPr lang="zh-HK" sz="800" kern="100">
                          <a:effectLst/>
                        </a:rPr>
                        <a:t>爆</a:t>
                      </a:r>
                      <a:r>
                        <a:rPr lang="zh-TW" sz="800" kern="100">
                          <a:effectLst/>
                        </a:rPr>
                        <a:t>發。</a:t>
                      </a:r>
                      <a:r>
                        <a:rPr lang="en-US" sz="800" kern="100">
                          <a:effectLst/>
                        </a:rPr>
                        <a:t>(In 1856, the Second Opium War broke out.)</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167565043"/>
                  </a:ext>
                </a:extLst>
              </a:tr>
              <a:tr h="419416">
                <a:tc>
                  <a:txBody>
                    <a:bodyPr/>
                    <a:lstStyle/>
                    <a:p>
                      <a:r>
                        <a:rPr lang="en-US" sz="800" kern="100">
                          <a:effectLst/>
                        </a:rPr>
                        <a:t>10</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800" kern="100">
                          <a:effectLst/>
                        </a:rPr>
                        <a:t>同治帝</a:t>
                      </a:r>
                      <a:r>
                        <a:rPr lang="en-US" sz="800" kern="100">
                          <a:effectLst/>
                        </a:rPr>
                        <a:t>(Emperor Tongzhi) </a:t>
                      </a:r>
                      <a:endParaRPr lang="zh-TW" sz="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dirty="0">
                          <a:effectLst/>
                        </a:rPr>
                        <a:t>1861 – 1875</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800" kern="100" dirty="0">
                          <a:effectLst/>
                        </a:rPr>
                        <a:t>K. </a:t>
                      </a:r>
                      <a:r>
                        <a:rPr lang="zh-TW" sz="800" kern="100" dirty="0">
                          <a:effectLst/>
                        </a:rPr>
                        <a:t>公元</a:t>
                      </a:r>
                      <a:r>
                        <a:rPr lang="en-US" sz="800" kern="100" dirty="0">
                          <a:effectLst/>
                        </a:rPr>
                        <a:t>1864</a:t>
                      </a:r>
                      <a:r>
                        <a:rPr lang="zh-TW" sz="800" kern="100" dirty="0">
                          <a:effectLst/>
                        </a:rPr>
                        <a:t>，</a:t>
                      </a:r>
                      <a:r>
                        <a:rPr lang="zh-HK" sz="800" kern="100" dirty="0">
                          <a:effectLst/>
                        </a:rPr>
                        <a:t>太平天國滅亡。</a:t>
                      </a:r>
                      <a:r>
                        <a:rPr lang="en-US" sz="800" kern="100" dirty="0">
                          <a:effectLst/>
                        </a:rPr>
                        <a:t>(In 1864, the Taiping Heavenly Kingdom was defeated.)</a:t>
                      </a:r>
                      <a:endParaRPr lang="zh-TW" sz="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2600900039"/>
                  </a:ext>
                </a:extLst>
              </a:tr>
            </a:tbl>
          </a:graphicData>
        </a:graphic>
      </p:graphicFrame>
      <p:sp>
        <p:nvSpPr>
          <p:cNvPr id="11" name="文字方塊 10">
            <a:extLst>
              <a:ext uri="{FF2B5EF4-FFF2-40B4-BE49-F238E27FC236}">
                <a16:creationId xmlns:a16="http://schemas.microsoft.com/office/drawing/2014/main" id="{25F0C4C9-4214-F050-E787-52A080CC84DD}"/>
              </a:ext>
            </a:extLst>
          </p:cNvPr>
          <p:cNvSpPr txBox="1"/>
          <p:nvPr/>
        </p:nvSpPr>
        <p:spPr>
          <a:xfrm>
            <a:off x="156776" y="3743467"/>
            <a:ext cx="5549729" cy="1200329"/>
          </a:xfrm>
          <a:prstGeom prst="rect">
            <a:avLst/>
          </a:prstGeom>
          <a:noFill/>
        </p:spPr>
        <p:txBody>
          <a:bodyPr wrap="square" rtlCol="0">
            <a:spAutoFit/>
          </a:bodyPr>
          <a:lstStyle/>
          <a:p>
            <a:r>
              <a:rPr lang="en-US" altLang="zh-HK" dirty="0"/>
              <a:t>4. </a:t>
            </a:r>
            <a:r>
              <a:rPr lang="zh-HK" altLang="zh-HK" dirty="0"/>
              <a:t>在時間線上用「</a:t>
            </a:r>
            <a:r>
              <a:rPr lang="en-US" altLang="zh-HK" dirty="0"/>
              <a:t>A</a:t>
            </a:r>
            <a:r>
              <a:rPr lang="zh-HK" altLang="zh-HK" dirty="0"/>
              <a:t>」至「</a:t>
            </a:r>
            <a:r>
              <a:rPr lang="en-US" altLang="zh-HK" dirty="0"/>
              <a:t>K</a:t>
            </a:r>
            <a:r>
              <a:rPr lang="zh-HK" altLang="zh-HK" dirty="0"/>
              <a:t>」標示相關的歷史事件 </a:t>
            </a:r>
            <a:r>
              <a:rPr lang="en-US" altLang="zh-HK" dirty="0"/>
              <a:t>/ </a:t>
            </a:r>
            <a:r>
              <a:rPr lang="zh-TW" altLang="zh-HK" dirty="0"/>
              <a:t>時期</a:t>
            </a:r>
            <a:r>
              <a:rPr lang="zh-HK" altLang="zh-HK" dirty="0"/>
              <a:t>。</a:t>
            </a:r>
            <a:r>
              <a:rPr lang="en-US" altLang="zh-HK" dirty="0"/>
              <a:t>(Please mark the historical events / periods “A” to “K” on the timeline.)</a:t>
            </a:r>
            <a:endParaRPr lang="zh-TW" altLang="zh-HK" dirty="0"/>
          </a:p>
          <a:p>
            <a:endParaRPr kumimoji="1" lang="zh-HK" altLang="en-US" dirty="0"/>
          </a:p>
        </p:txBody>
      </p:sp>
      <p:pic>
        <p:nvPicPr>
          <p:cNvPr id="6" name="內容版面配置區 5">
            <a:extLst>
              <a:ext uri="{FF2B5EF4-FFF2-40B4-BE49-F238E27FC236}">
                <a16:creationId xmlns:a16="http://schemas.microsoft.com/office/drawing/2014/main" id="{B6FCCFEE-5C8D-EFCB-F2A4-2B7FC1C25C3E}"/>
              </a:ext>
            </a:extLst>
          </p:cNvPr>
          <p:cNvPicPr>
            <a:picLocks noGrp="1" noChangeAspect="1"/>
          </p:cNvPicPr>
          <p:nvPr>
            <p:ph idx="1"/>
          </p:nvPr>
        </p:nvPicPr>
        <p:blipFill>
          <a:blip r:embed="rId3"/>
          <a:stretch>
            <a:fillRect/>
          </a:stretch>
        </p:blipFill>
        <p:spPr>
          <a:xfrm>
            <a:off x="92676" y="2114475"/>
            <a:ext cx="5677930" cy="1699879"/>
          </a:xfrm>
          <a:noFill/>
          <a:ln>
            <a:noFill/>
          </a:ln>
        </p:spPr>
      </p:pic>
      <p:sp>
        <p:nvSpPr>
          <p:cNvPr id="23" name="直線圖說文字 1 22">
            <a:extLst>
              <a:ext uri="{FF2B5EF4-FFF2-40B4-BE49-F238E27FC236}">
                <a16:creationId xmlns:a16="http://schemas.microsoft.com/office/drawing/2014/main" id="{E7C61033-5F70-DA01-32BC-50F49651CC49}"/>
              </a:ext>
            </a:extLst>
          </p:cNvPr>
          <p:cNvSpPr/>
          <p:nvPr/>
        </p:nvSpPr>
        <p:spPr>
          <a:xfrm>
            <a:off x="295597" y="2839223"/>
            <a:ext cx="206590" cy="306283"/>
          </a:xfrm>
          <a:prstGeom prst="borderCallout1">
            <a:avLst>
              <a:gd name="adj1" fmla="val 99306"/>
              <a:gd name="adj2" fmla="val 48810"/>
              <a:gd name="adj3" fmla="val 156945"/>
              <a:gd name="adj4" fmla="val 47381"/>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kern="100" dirty="0">
                <a:solidFill>
                  <a:srgbClr val="FF0000"/>
                </a:solidFill>
                <a:effectLst/>
                <a:latin typeface="Times New Roman" panose="02020603050405020304" pitchFamily="18" charset="0"/>
                <a:ea typeface="新細明體" panose="02020500000000000000" pitchFamily="18" charset="-120"/>
                <a:cs typeface="新細明體" panose="02020500000000000000" pitchFamily="18" charset="-120"/>
              </a:rPr>
              <a:t>A</a:t>
            </a:r>
            <a:endParaRPr lang="zh-TW" sz="10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24" name="直線圖說文字 1 23">
            <a:extLst>
              <a:ext uri="{FF2B5EF4-FFF2-40B4-BE49-F238E27FC236}">
                <a16:creationId xmlns:a16="http://schemas.microsoft.com/office/drawing/2014/main" id="{DA5212E7-CA4E-A351-3507-2A20281E91EE}"/>
              </a:ext>
            </a:extLst>
          </p:cNvPr>
          <p:cNvSpPr/>
          <p:nvPr/>
        </p:nvSpPr>
        <p:spPr>
          <a:xfrm>
            <a:off x="666042" y="2828476"/>
            <a:ext cx="206590" cy="327776"/>
          </a:xfrm>
          <a:prstGeom prst="borderCallout1">
            <a:avLst>
              <a:gd name="adj1" fmla="val 99306"/>
              <a:gd name="adj2" fmla="val 48810"/>
              <a:gd name="adj3" fmla="val 156945"/>
              <a:gd name="adj4" fmla="val 47381"/>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kern="100" dirty="0">
                <a:solidFill>
                  <a:srgbClr val="FF0000"/>
                </a:solidFill>
                <a:effectLst/>
                <a:latin typeface="Times New Roman" panose="02020603050405020304" pitchFamily="18" charset="0"/>
                <a:ea typeface="新細明體" panose="02020500000000000000" pitchFamily="18" charset="-120"/>
                <a:cs typeface="新細明體" panose="02020500000000000000" pitchFamily="18" charset="-120"/>
              </a:rPr>
              <a:t>B</a:t>
            </a:r>
            <a:endParaRPr lang="zh-TW" sz="10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25" name="直線圖說文字 1 24">
            <a:extLst>
              <a:ext uri="{FF2B5EF4-FFF2-40B4-BE49-F238E27FC236}">
                <a16:creationId xmlns:a16="http://schemas.microsoft.com/office/drawing/2014/main" id="{7AC3B0A3-64D4-797B-E735-40B76D305E6C}"/>
              </a:ext>
            </a:extLst>
          </p:cNvPr>
          <p:cNvSpPr/>
          <p:nvPr/>
        </p:nvSpPr>
        <p:spPr>
          <a:xfrm>
            <a:off x="835240" y="2428023"/>
            <a:ext cx="176662" cy="327776"/>
          </a:xfrm>
          <a:prstGeom prst="borderCallout1">
            <a:avLst>
              <a:gd name="adj1" fmla="val 99306"/>
              <a:gd name="adj2" fmla="val 48810"/>
              <a:gd name="adj3" fmla="val 270041"/>
              <a:gd name="adj4" fmla="val 54375"/>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kern="100" dirty="0">
                <a:solidFill>
                  <a:srgbClr val="FF0000"/>
                </a:solidFill>
                <a:effectLst/>
                <a:latin typeface="Times New Roman" panose="02020603050405020304" pitchFamily="18" charset="0"/>
                <a:ea typeface="新細明體" panose="02020500000000000000" pitchFamily="18" charset="-120"/>
                <a:cs typeface="新細明體" panose="02020500000000000000" pitchFamily="18" charset="-120"/>
              </a:rPr>
              <a:t>C</a:t>
            </a:r>
            <a:endParaRPr lang="zh-TW" sz="10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27" name="文字方塊 26">
            <a:extLst>
              <a:ext uri="{FF2B5EF4-FFF2-40B4-BE49-F238E27FC236}">
                <a16:creationId xmlns:a16="http://schemas.microsoft.com/office/drawing/2014/main" id="{065AEC71-C725-645A-95C3-343027CAC4D4}"/>
              </a:ext>
            </a:extLst>
          </p:cNvPr>
          <p:cNvSpPr txBox="1"/>
          <p:nvPr/>
        </p:nvSpPr>
        <p:spPr>
          <a:xfrm>
            <a:off x="1198543" y="3033705"/>
            <a:ext cx="1190745" cy="246221"/>
          </a:xfrm>
          <a:prstGeom prst="rect">
            <a:avLst/>
          </a:prstGeom>
          <a:noFill/>
          <a:ln>
            <a:solidFill>
              <a:srgbClr val="FF0000"/>
            </a:solidFill>
          </a:ln>
        </p:spPr>
        <p:txBody>
          <a:bodyPr wrap="square" rtlCol="0">
            <a:spAutoFit/>
          </a:bodyPr>
          <a:lstStyle/>
          <a:p>
            <a:pPr algn="ctr"/>
            <a:r>
              <a:rPr kumimoji="1" lang="en-US" altLang="zh-HK" sz="1000" dirty="0">
                <a:solidFill>
                  <a:srgbClr val="FF0000"/>
                </a:solidFill>
                <a:latin typeface="Times New Roman" panose="02020603050405020304" pitchFamily="18" charset="0"/>
                <a:cs typeface="Times New Roman" panose="02020603050405020304" pitchFamily="18" charset="0"/>
              </a:rPr>
              <a:t>D</a:t>
            </a:r>
            <a:endParaRPr kumimoji="1" lang="zh-HK" altLang="en-US" sz="1000" dirty="0">
              <a:solidFill>
                <a:srgbClr val="FF0000"/>
              </a:solidFill>
              <a:latin typeface="Times New Roman" panose="02020603050405020304" pitchFamily="18" charset="0"/>
              <a:cs typeface="Times New Roman" panose="02020603050405020304" pitchFamily="18" charset="0"/>
            </a:endParaRPr>
          </a:p>
        </p:txBody>
      </p:sp>
      <p:sp>
        <p:nvSpPr>
          <p:cNvPr id="28" name="文字方塊 27">
            <a:extLst>
              <a:ext uri="{FF2B5EF4-FFF2-40B4-BE49-F238E27FC236}">
                <a16:creationId xmlns:a16="http://schemas.microsoft.com/office/drawing/2014/main" id="{1229AAF3-26EA-266D-D2D0-791DE8B436B3}"/>
              </a:ext>
            </a:extLst>
          </p:cNvPr>
          <p:cNvSpPr txBox="1"/>
          <p:nvPr/>
        </p:nvSpPr>
        <p:spPr>
          <a:xfrm>
            <a:off x="2389288" y="3033705"/>
            <a:ext cx="425961" cy="246221"/>
          </a:xfrm>
          <a:prstGeom prst="rect">
            <a:avLst/>
          </a:prstGeom>
          <a:noFill/>
          <a:ln>
            <a:solidFill>
              <a:srgbClr val="FF0000"/>
            </a:solidFill>
          </a:ln>
        </p:spPr>
        <p:txBody>
          <a:bodyPr wrap="square" rtlCol="0">
            <a:spAutoFit/>
          </a:bodyPr>
          <a:lstStyle/>
          <a:p>
            <a:r>
              <a:rPr kumimoji="1" lang="en-US" altLang="zh-HK" sz="1000" dirty="0">
                <a:solidFill>
                  <a:srgbClr val="FF0000"/>
                </a:solidFill>
                <a:latin typeface="Times New Roman" panose="02020603050405020304" pitchFamily="18" charset="0"/>
                <a:cs typeface="Times New Roman" panose="02020603050405020304" pitchFamily="18" charset="0"/>
              </a:rPr>
              <a:t>E</a:t>
            </a:r>
            <a:endParaRPr kumimoji="1" lang="zh-HK" altLang="en-US" sz="1000" dirty="0">
              <a:solidFill>
                <a:srgbClr val="FF0000"/>
              </a:solidFill>
              <a:latin typeface="Times New Roman" panose="02020603050405020304" pitchFamily="18" charset="0"/>
              <a:cs typeface="Times New Roman" panose="02020603050405020304" pitchFamily="18" charset="0"/>
            </a:endParaRPr>
          </a:p>
        </p:txBody>
      </p:sp>
      <p:sp>
        <p:nvSpPr>
          <p:cNvPr id="29" name="文字方塊 28">
            <a:extLst>
              <a:ext uri="{FF2B5EF4-FFF2-40B4-BE49-F238E27FC236}">
                <a16:creationId xmlns:a16="http://schemas.microsoft.com/office/drawing/2014/main" id="{52888D9E-5E51-931B-CC29-1B0C2A04DF9D}"/>
              </a:ext>
            </a:extLst>
          </p:cNvPr>
          <p:cNvSpPr txBox="1"/>
          <p:nvPr/>
        </p:nvSpPr>
        <p:spPr>
          <a:xfrm>
            <a:off x="2815251" y="3033705"/>
            <a:ext cx="1190743" cy="246221"/>
          </a:xfrm>
          <a:prstGeom prst="rect">
            <a:avLst/>
          </a:prstGeom>
          <a:noFill/>
          <a:ln>
            <a:solidFill>
              <a:srgbClr val="FF0000"/>
            </a:solidFill>
          </a:ln>
        </p:spPr>
        <p:txBody>
          <a:bodyPr wrap="square" rtlCol="0">
            <a:spAutoFit/>
          </a:bodyPr>
          <a:lstStyle/>
          <a:p>
            <a:pPr algn="ctr"/>
            <a:r>
              <a:rPr kumimoji="1" lang="en-US" altLang="zh-HK" sz="1000" dirty="0">
                <a:solidFill>
                  <a:srgbClr val="FF0000"/>
                </a:solidFill>
                <a:latin typeface="Times New Roman" panose="02020603050405020304" pitchFamily="18" charset="0"/>
                <a:cs typeface="Times New Roman" panose="02020603050405020304" pitchFamily="18" charset="0"/>
              </a:rPr>
              <a:t>F</a:t>
            </a:r>
            <a:endParaRPr kumimoji="1" lang="zh-HK" altLang="en-US" sz="1000" dirty="0">
              <a:solidFill>
                <a:srgbClr val="FF0000"/>
              </a:solidFill>
              <a:latin typeface="Times New Roman" panose="02020603050405020304" pitchFamily="18" charset="0"/>
              <a:cs typeface="Times New Roman" panose="02020603050405020304" pitchFamily="18" charset="0"/>
            </a:endParaRPr>
          </a:p>
        </p:txBody>
      </p:sp>
      <p:sp>
        <p:nvSpPr>
          <p:cNvPr id="30" name="文字方塊 29">
            <a:extLst>
              <a:ext uri="{FF2B5EF4-FFF2-40B4-BE49-F238E27FC236}">
                <a16:creationId xmlns:a16="http://schemas.microsoft.com/office/drawing/2014/main" id="{ABF3061D-167F-79A1-B089-EFC1BE001E21}"/>
              </a:ext>
            </a:extLst>
          </p:cNvPr>
          <p:cNvSpPr txBox="1"/>
          <p:nvPr/>
        </p:nvSpPr>
        <p:spPr>
          <a:xfrm>
            <a:off x="4005994" y="3032961"/>
            <a:ext cx="492165" cy="246221"/>
          </a:xfrm>
          <a:prstGeom prst="rect">
            <a:avLst/>
          </a:prstGeom>
          <a:noFill/>
          <a:ln>
            <a:solidFill>
              <a:srgbClr val="FF0000"/>
            </a:solidFill>
          </a:ln>
        </p:spPr>
        <p:txBody>
          <a:bodyPr wrap="square" rtlCol="0">
            <a:spAutoFit/>
          </a:bodyPr>
          <a:lstStyle/>
          <a:p>
            <a:r>
              <a:rPr kumimoji="1" lang="en-US" altLang="zh-HK" sz="1000" dirty="0">
                <a:solidFill>
                  <a:srgbClr val="FF0000"/>
                </a:solidFill>
                <a:latin typeface="Times New Roman" panose="02020603050405020304" pitchFamily="18" charset="0"/>
                <a:cs typeface="Times New Roman" panose="02020603050405020304" pitchFamily="18" charset="0"/>
              </a:rPr>
              <a:t>G</a:t>
            </a:r>
            <a:endParaRPr kumimoji="1" lang="zh-HK" altLang="en-US" sz="1000" dirty="0">
              <a:solidFill>
                <a:srgbClr val="FF0000"/>
              </a:solidFill>
              <a:latin typeface="Times New Roman" panose="02020603050405020304" pitchFamily="18" charset="0"/>
              <a:cs typeface="Times New Roman" panose="02020603050405020304" pitchFamily="18" charset="0"/>
            </a:endParaRPr>
          </a:p>
        </p:txBody>
      </p:sp>
      <p:sp>
        <p:nvSpPr>
          <p:cNvPr id="31" name="直線圖說文字 1 30">
            <a:extLst>
              <a:ext uri="{FF2B5EF4-FFF2-40B4-BE49-F238E27FC236}">
                <a16:creationId xmlns:a16="http://schemas.microsoft.com/office/drawing/2014/main" id="{003917CD-84A6-FED8-9FF8-D833B7AF14C5}"/>
              </a:ext>
            </a:extLst>
          </p:cNvPr>
          <p:cNvSpPr/>
          <p:nvPr/>
        </p:nvSpPr>
        <p:spPr>
          <a:xfrm>
            <a:off x="4808403" y="2807637"/>
            <a:ext cx="166687" cy="313553"/>
          </a:xfrm>
          <a:prstGeom prst="borderCallout1">
            <a:avLst>
              <a:gd name="adj1" fmla="val 99306"/>
              <a:gd name="adj2" fmla="val 63096"/>
              <a:gd name="adj3" fmla="val 159722"/>
              <a:gd name="adj4" fmla="val 64524"/>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kern="100" dirty="0">
                <a:solidFill>
                  <a:srgbClr val="FF0000"/>
                </a:solidFill>
                <a:effectLst/>
                <a:latin typeface="Times New Roman" panose="02020603050405020304" pitchFamily="18" charset="0"/>
                <a:ea typeface="新細明體" panose="02020500000000000000" pitchFamily="18" charset="-120"/>
                <a:cs typeface="新細明體" panose="02020500000000000000" pitchFamily="18" charset="-120"/>
              </a:rPr>
              <a:t>H</a:t>
            </a:r>
            <a:endParaRPr lang="zh-TW" sz="10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32" name="直線圖說文字 1 31">
            <a:extLst>
              <a:ext uri="{FF2B5EF4-FFF2-40B4-BE49-F238E27FC236}">
                <a16:creationId xmlns:a16="http://schemas.microsoft.com/office/drawing/2014/main" id="{A99C6110-FD87-BCD6-CF27-A44A35810515}"/>
              </a:ext>
            </a:extLst>
          </p:cNvPr>
          <p:cNvSpPr/>
          <p:nvPr/>
        </p:nvSpPr>
        <p:spPr>
          <a:xfrm>
            <a:off x="5034201" y="2795280"/>
            <a:ext cx="166688" cy="338266"/>
          </a:xfrm>
          <a:prstGeom prst="borderCallout1">
            <a:avLst>
              <a:gd name="adj1" fmla="val 104861"/>
              <a:gd name="adj2" fmla="val 74524"/>
              <a:gd name="adj3" fmla="val 162501"/>
              <a:gd name="adj4" fmla="val 75953"/>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kern="100" dirty="0">
                <a:solidFill>
                  <a:srgbClr val="FF0000"/>
                </a:solidFill>
                <a:effectLst/>
                <a:latin typeface="Times New Roman" panose="02020603050405020304" pitchFamily="18" charset="0"/>
                <a:ea typeface="新細明體" panose="02020500000000000000" pitchFamily="18" charset="-120"/>
                <a:cs typeface="新細明體" panose="02020500000000000000" pitchFamily="18" charset="-120"/>
              </a:rPr>
              <a:t>I</a:t>
            </a:r>
            <a:endParaRPr lang="zh-TW" sz="10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33" name="直線圖說文字 1 32">
            <a:extLst>
              <a:ext uri="{FF2B5EF4-FFF2-40B4-BE49-F238E27FC236}">
                <a16:creationId xmlns:a16="http://schemas.microsoft.com/office/drawing/2014/main" id="{012DF8C7-F1C4-3E1C-D763-C60CA34ECDCC}"/>
              </a:ext>
            </a:extLst>
          </p:cNvPr>
          <p:cNvSpPr/>
          <p:nvPr/>
        </p:nvSpPr>
        <p:spPr>
          <a:xfrm>
            <a:off x="5279157" y="2795280"/>
            <a:ext cx="206590" cy="360792"/>
          </a:xfrm>
          <a:prstGeom prst="borderCallout1">
            <a:avLst>
              <a:gd name="adj1" fmla="val 99306"/>
              <a:gd name="adj2" fmla="val 48810"/>
              <a:gd name="adj3" fmla="val 156945"/>
              <a:gd name="adj4" fmla="val 47381"/>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kern="100" dirty="0">
                <a:solidFill>
                  <a:srgbClr val="FF0000"/>
                </a:solidFill>
                <a:effectLst/>
                <a:latin typeface="Times New Roman" panose="02020603050405020304" pitchFamily="18" charset="0"/>
                <a:ea typeface="新細明體" panose="02020500000000000000" pitchFamily="18" charset="-120"/>
                <a:cs typeface="新細明體" panose="02020500000000000000" pitchFamily="18" charset="-120"/>
              </a:rPr>
              <a:t>K</a:t>
            </a:r>
            <a:endParaRPr lang="zh-TW" sz="10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19" name="直線圖說文字 1 18">
            <a:extLst>
              <a:ext uri="{FF2B5EF4-FFF2-40B4-BE49-F238E27FC236}">
                <a16:creationId xmlns:a16="http://schemas.microsoft.com/office/drawing/2014/main" id="{AE5CC42E-58DB-3324-C8B9-2499EA37D5F0}"/>
              </a:ext>
            </a:extLst>
          </p:cNvPr>
          <p:cNvSpPr/>
          <p:nvPr/>
        </p:nvSpPr>
        <p:spPr>
          <a:xfrm>
            <a:off x="5167931" y="2499935"/>
            <a:ext cx="196399" cy="286024"/>
          </a:xfrm>
          <a:prstGeom prst="borderCallout1">
            <a:avLst>
              <a:gd name="adj1" fmla="val 99306"/>
              <a:gd name="adj2" fmla="val 48810"/>
              <a:gd name="adj3" fmla="val 268394"/>
              <a:gd name="adj4" fmla="val 43947"/>
            </a:avLst>
          </a:prstGeom>
          <a:no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kern="100" dirty="0">
                <a:solidFill>
                  <a:srgbClr val="FF0000"/>
                </a:solidFill>
                <a:effectLst/>
                <a:latin typeface="Times New Roman" panose="02020603050405020304" pitchFamily="18" charset="0"/>
                <a:ea typeface="新細明體" panose="02020500000000000000" pitchFamily="18" charset="-120"/>
                <a:cs typeface="新細明體" panose="02020500000000000000" pitchFamily="18" charset="-120"/>
              </a:rPr>
              <a:t>J</a:t>
            </a:r>
            <a:endParaRPr lang="zh-TW" sz="10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3" name="Slide Number Placeholder 2"/>
          <p:cNvSpPr>
            <a:spLocks noGrp="1"/>
          </p:cNvSpPr>
          <p:nvPr>
            <p:ph type="sldNum" sz="quarter" idx="12"/>
          </p:nvPr>
        </p:nvSpPr>
        <p:spPr/>
        <p:txBody>
          <a:bodyPr/>
          <a:lstStyle/>
          <a:p>
            <a:fld id="{78CD4315-06FD-E848-B5E8-0943C9240EC2}" type="slidenum">
              <a:rPr kumimoji="1" lang="zh-HK" altLang="en-US" smtClean="0"/>
              <a:t>10</a:t>
            </a:fld>
            <a:endParaRPr kumimoji="1" lang="zh-HK" altLang="en-US"/>
          </a:p>
        </p:txBody>
      </p:sp>
    </p:spTree>
    <p:extLst>
      <p:ext uri="{BB962C8B-B14F-4D97-AF65-F5344CB8AC3E}">
        <p14:creationId xmlns:p14="http://schemas.microsoft.com/office/powerpoint/2010/main" val="37073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69661F5-1D29-2698-3098-BD2871CDEF32}"/>
              </a:ext>
            </a:extLst>
          </p:cNvPr>
          <p:cNvSpPr>
            <a:spLocks noGrp="1"/>
          </p:cNvSpPr>
          <p:nvPr>
            <p:ph idx="1"/>
          </p:nvPr>
        </p:nvSpPr>
        <p:spPr>
          <a:xfrm>
            <a:off x="363463" y="216243"/>
            <a:ext cx="3759438" cy="6425513"/>
          </a:xfrm>
        </p:spPr>
        <p:txBody>
          <a:bodyPr/>
          <a:lstStyle/>
          <a:p>
            <a:pPr marL="0" indent="0">
              <a:buNone/>
            </a:pPr>
            <a:r>
              <a:rPr lang="zh-HK" altLang="zh-HK" dirty="0"/>
              <a:t>根據資料四，回答以下問題。</a:t>
            </a:r>
            <a:r>
              <a:rPr lang="en-US" altLang="zh-HK" dirty="0"/>
              <a:t>(</a:t>
            </a:r>
            <a:r>
              <a:rPr lang="en-US" altLang="zh-HK" sz="3200" dirty="0"/>
              <a:t>Study</a:t>
            </a:r>
            <a:r>
              <a:rPr lang="en-US" altLang="zh-HK" dirty="0"/>
              <a:t> Source D, and answer the questions.)</a:t>
            </a:r>
            <a:endParaRPr lang="zh-TW" altLang="zh-HK" dirty="0"/>
          </a:p>
          <a:p>
            <a:pPr marL="0" indent="0">
              <a:buNone/>
            </a:pPr>
            <a:endParaRPr kumimoji="1" lang="zh-HK" altLang="en-US" dirty="0"/>
          </a:p>
        </p:txBody>
      </p:sp>
      <p:sp>
        <p:nvSpPr>
          <p:cNvPr id="4" name="文字方塊 3">
            <a:extLst>
              <a:ext uri="{FF2B5EF4-FFF2-40B4-BE49-F238E27FC236}">
                <a16:creationId xmlns:a16="http://schemas.microsoft.com/office/drawing/2014/main" id="{41A5C603-6E1C-631E-A98A-C54D9689C7E1}"/>
              </a:ext>
            </a:extLst>
          </p:cNvPr>
          <p:cNvSpPr txBox="1"/>
          <p:nvPr/>
        </p:nvSpPr>
        <p:spPr>
          <a:xfrm>
            <a:off x="363463" y="1869748"/>
            <a:ext cx="3759438" cy="4678204"/>
          </a:xfrm>
          <a:prstGeom prst="rect">
            <a:avLst/>
          </a:prstGeom>
          <a:noFill/>
        </p:spPr>
        <p:txBody>
          <a:bodyPr wrap="square" rtlCol="0">
            <a:spAutoFit/>
          </a:bodyPr>
          <a:lstStyle/>
          <a:p>
            <a:r>
              <a:rPr lang="en-US" altLang="zh-HK" sz="2800" dirty="0"/>
              <a:t>5. </a:t>
            </a:r>
            <a:r>
              <a:rPr lang="zh-HK" altLang="zh-HK" sz="2800" dirty="0"/>
              <a:t>清朝是由哪一個民族所建立的政權？</a:t>
            </a:r>
            <a:r>
              <a:rPr lang="zh-TW" altLang="zh-HK" sz="2800" dirty="0"/>
              <a:t>試圈出答案</a:t>
            </a:r>
            <a:r>
              <a:rPr lang="zh-HK" altLang="zh-HK" sz="2800" dirty="0"/>
              <a:t>。</a:t>
            </a:r>
            <a:r>
              <a:rPr lang="en-US" altLang="zh-HK" sz="2800" dirty="0"/>
              <a:t>(Which ethnic group established the Qing Dynasty? Circle your answer.)</a:t>
            </a:r>
            <a:endParaRPr lang="zh-TW" altLang="zh-HK" sz="2800" dirty="0"/>
          </a:p>
          <a:p>
            <a:r>
              <a:rPr lang="en-US" altLang="zh-HK" sz="2800" dirty="0"/>
              <a:t>A. </a:t>
            </a:r>
            <a:r>
              <a:rPr lang="zh-HK" altLang="zh-HK" sz="2800" dirty="0"/>
              <a:t>蒙古</a:t>
            </a:r>
            <a:r>
              <a:rPr lang="en-US" altLang="zh-HK" sz="2800" dirty="0"/>
              <a:t>(Mongol)</a:t>
            </a:r>
            <a:endParaRPr lang="zh-TW" altLang="zh-HK" sz="2800" dirty="0"/>
          </a:p>
          <a:p>
            <a:r>
              <a:rPr lang="en-US" altLang="zh-HK" sz="2800" dirty="0"/>
              <a:t>B. </a:t>
            </a:r>
            <a:r>
              <a:rPr lang="zh-HK" altLang="zh-HK" sz="2800" dirty="0"/>
              <a:t>回族</a:t>
            </a:r>
            <a:r>
              <a:rPr lang="en-US" altLang="zh-HK" sz="2800" dirty="0"/>
              <a:t>(Hui)</a:t>
            </a:r>
            <a:endParaRPr lang="zh-TW" altLang="zh-HK" sz="2800" dirty="0"/>
          </a:p>
          <a:p>
            <a:r>
              <a:rPr lang="en-US" altLang="zh-HK" sz="2800" dirty="0"/>
              <a:t>C. </a:t>
            </a:r>
            <a:r>
              <a:rPr lang="zh-HK" altLang="zh-HK" sz="2800" dirty="0"/>
              <a:t>漢族</a:t>
            </a:r>
            <a:r>
              <a:rPr lang="en-US" altLang="zh-HK" sz="2800" dirty="0"/>
              <a:t>(Han)</a:t>
            </a:r>
            <a:endParaRPr lang="zh-TW" altLang="zh-HK" sz="2800" dirty="0"/>
          </a:p>
          <a:p>
            <a:r>
              <a:rPr lang="en-US" altLang="zh-HK" sz="2800" dirty="0"/>
              <a:t>D. </a:t>
            </a:r>
            <a:r>
              <a:rPr lang="zh-HK" altLang="zh-HK" sz="2800" dirty="0"/>
              <a:t>滿族</a:t>
            </a:r>
            <a:r>
              <a:rPr lang="en-US" altLang="zh-HK" sz="2800" dirty="0"/>
              <a:t>(Manchus)</a:t>
            </a:r>
            <a:endParaRPr lang="zh-TW" altLang="zh-HK" sz="2800" dirty="0"/>
          </a:p>
          <a:p>
            <a:endParaRPr kumimoji="1" lang="zh-HK" altLang="en-US" dirty="0"/>
          </a:p>
        </p:txBody>
      </p:sp>
      <p:sp>
        <p:nvSpPr>
          <p:cNvPr id="5" name="矩形 4">
            <a:extLst>
              <a:ext uri="{FF2B5EF4-FFF2-40B4-BE49-F238E27FC236}">
                <a16:creationId xmlns:a16="http://schemas.microsoft.com/office/drawing/2014/main" id="{24AFDFC0-94C4-AC58-C081-41CEC797705B}"/>
              </a:ext>
            </a:extLst>
          </p:cNvPr>
          <p:cNvSpPr/>
          <p:nvPr/>
        </p:nvSpPr>
        <p:spPr>
          <a:xfrm>
            <a:off x="363463" y="5720273"/>
            <a:ext cx="2715269" cy="468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graphicFrame>
        <p:nvGraphicFramePr>
          <p:cNvPr id="11" name="表格 10">
            <a:extLst>
              <a:ext uri="{FF2B5EF4-FFF2-40B4-BE49-F238E27FC236}">
                <a16:creationId xmlns:a16="http://schemas.microsoft.com/office/drawing/2014/main" id="{09B97193-887F-E733-7C7F-8F76E26B89D9}"/>
              </a:ext>
            </a:extLst>
          </p:cNvPr>
          <p:cNvGraphicFramePr>
            <a:graphicFrameLocks noGrp="1"/>
          </p:cNvGraphicFramePr>
          <p:nvPr>
            <p:extLst>
              <p:ext uri="{D42A27DB-BD31-4B8C-83A1-F6EECF244321}">
                <p14:modId xmlns:p14="http://schemas.microsoft.com/office/powerpoint/2010/main" val="1225388155"/>
              </p:ext>
            </p:extLst>
          </p:nvPr>
        </p:nvGraphicFramePr>
        <p:xfrm>
          <a:off x="4122901" y="105033"/>
          <a:ext cx="4494835" cy="6647931"/>
        </p:xfrm>
        <a:graphic>
          <a:graphicData uri="http://schemas.openxmlformats.org/drawingml/2006/table">
            <a:tbl>
              <a:tblPr firstRow="1" firstCol="1" bandRow="1">
                <a:tableStyleId>{5C22544A-7EE6-4342-B048-85BDC9FD1C3A}</a:tableStyleId>
              </a:tblPr>
              <a:tblGrid>
                <a:gridCol w="246240">
                  <a:extLst>
                    <a:ext uri="{9D8B030D-6E8A-4147-A177-3AD203B41FA5}">
                      <a16:colId xmlns:a16="http://schemas.microsoft.com/office/drawing/2014/main" val="86117931"/>
                    </a:ext>
                  </a:extLst>
                </a:gridCol>
                <a:gridCol w="1088709">
                  <a:extLst>
                    <a:ext uri="{9D8B030D-6E8A-4147-A177-3AD203B41FA5}">
                      <a16:colId xmlns:a16="http://schemas.microsoft.com/office/drawing/2014/main" val="2486850225"/>
                    </a:ext>
                  </a:extLst>
                </a:gridCol>
                <a:gridCol w="841477">
                  <a:extLst>
                    <a:ext uri="{9D8B030D-6E8A-4147-A177-3AD203B41FA5}">
                      <a16:colId xmlns:a16="http://schemas.microsoft.com/office/drawing/2014/main" val="4251260565"/>
                    </a:ext>
                  </a:extLst>
                </a:gridCol>
                <a:gridCol w="2318409">
                  <a:extLst>
                    <a:ext uri="{9D8B030D-6E8A-4147-A177-3AD203B41FA5}">
                      <a16:colId xmlns:a16="http://schemas.microsoft.com/office/drawing/2014/main" val="406387637"/>
                    </a:ext>
                  </a:extLst>
                </a:gridCol>
              </a:tblGrid>
              <a:tr h="576746">
                <a:tc>
                  <a:txBody>
                    <a:bodyPr/>
                    <a:lstStyle/>
                    <a:p>
                      <a:r>
                        <a:rPr lang="en-US" sz="1000" kern="100">
                          <a:effectLst/>
                        </a:rPr>
                        <a:t> </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HK" sz="1000" kern="100" dirty="0">
                          <a:effectLst/>
                        </a:rPr>
                        <a:t>皇帝</a:t>
                      </a:r>
                      <a:r>
                        <a:rPr lang="en-US" sz="1000" kern="100" dirty="0">
                          <a:effectLst/>
                        </a:rPr>
                        <a:t>(Emperor)</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HK" sz="1000" kern="100">
                          <a:effectLst/>
                        </a:rPr>
                        <a:t>統治時期</a:t>
                      </a:r>
                      <a:r>
                        <a:rPr lang="en-US" sz="1000" kern="100">
                          <a:effectLst/>
                        </a:rPr>
                        <a:t>(</a:t>
                      </a:r>
                      <a:r>
                        <a:rPr lang="zh-HK" sz="1000" kern="100">
                          <a:effectLst/>
                        </a:rPr>
                        <a:t>年</a:t>
                      </a:r>
                      <a:r>
                        <a:rPr lang="en-US" sz="1000" kern="100">
                          <a:effectLst/>
                        </a:rPr>
                        <a:t>)Reign Time (years)</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HK" sz="1000" kern="100">
                          <a:effectLst/>
                        </a:rPr>
                        <a:t>重要歷史事件 </a:t>
                      </a:r>
                      <a:r>
                        <a:rPr lang="en-US" sz="1000" kern="100">
                          <a:effectLst/>
                        </a:rPr>
                        <a:t>/ </a:t>
                      </a:r>
                      <a:r>
                        <a:rPr lang="zh-HK" sz="1000" kern="100">
                          <a:effectLst/>
                        </a:rPr>
                        <a:t>時期</a:t>
                      </a:r>
                      <a:r>
                        <a:rPr lang="en-US" sz="1000" kern="100">
                          <a:effectLst/>
                        </a:rPr>
                        <a:t>(Important historical events / periods) </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60259186"/>
                  </a:ext>
                </a:extLst>
              </a:tr>
              <a:tr h="674577">
                <a:tc>
                  <a:txBody>
                    <a:bodyPr/>
                    <a:lstStyle/>
                    <a:p>
                      <a:r>
                        <a:rPr lang="en-US" sz="1000" kern="100">
                          <a:effectLst/>
                        </a:rPr>
                        <a:t>1</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TW" sz="1000" kern="100">
                          <a:effectLst/>
                        </a:rPr>
                        <a:t>清太祖</a:t>
                      </a:r>
                      <a:r>
                        <a:rPr lang="en-US" sz="1000" kern="100">
                          <a:effectLst/>
                        </a:rPr>
                        <a:t>(</a:t>
                      </a:r>
                      <a:r>
                        <a:rPr lang="zh-TW" sz="1000" kern="100">
                          <a:effectLst/>
                        </a:rPr>
                        <a:t>努爾哈赤</a:t>
                      </a:r>
                      <a:r>
                        <a:rPr lang="en-US" sz="1000" kern="100">
                          <a:effectLst/>
                        </a:rPr>
                        <a:t>) (Emperor Taizu (Nurhaci))</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en-US" sz="1000" kern="100" dirty="0">
                          <a:effectLst/>
                        </a:rPr>
                        <a:t>1616 – 1626</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A. </a:t>
                      </a:r>
                      <a:r>
                        <a:rPr lang="zh-HK" sz="1000" kern="100" dirty="0">
                          <a:effectLst/>
                        </a:rPr>
                        <a:t>公元</a:t>
                      </a:r>
                      <a:r>
                        <a:rPr lang="en-US" sz="1000" kern="100" dirty="0">
                          <a:effectLst/>
                        </a:rPr>
                        <a:t>1616</a:t>
                      </a:r>
                      <a:r>
                        <a:rPr lang="zh-HK" sz="1000" kern="100" dirty="0">
                          <a:effectLst/>
                        </a:rPr>
                        <a:t>年，女真族的領</a:t>
                      </a:r>
                      <a:r>
                        <a:rPr lang="zh-TW" sz="1000" kern="100" dirty="0">
                          <a:effectLst/>
                        </a:rPr>
                        <a:t>袖 </a:t>
                      </a:r>
                      <a:r>
                        <a:rPr lang="en-US" sz="1000" kern="100" dirty="0">
                          <a:effectLst/>
                        </a:rPr>
                        <a:t>-</a:t>
                      </a:r>
                      <a:r>
                        <a:rPr lang="zh-TW" sz="1000" kern="100" dirty="0">
                          <a:effectLst/>
                        </a:rPr>
                        <a:t>努爾哈赤</a:t>
                      </a:r>
                      <a:r>
                        <a:rPr lang="zh-HK" sz="1000" kern="100" dirty="0">
                          <a:effectLst/>
                        </a:rPr>
                        <a:t>建立後金。</a:t>
                      </a:r>
                      <a:r>
                        <a:rPr lang="en-US" sz="1000" kern="100" dirty="0">
                          <a:effectLst/>
                        </a:rPr>
                        <a:t>(In 1616, The leader of the Jurchen tribes, Nurhaci, founded Later </a:t>
                      </a:r>
                      <a:r>
                        <a:rPr lang="en-US" sz="1000" kern="100" dirty="0" err="1">
                          <a:effectLst/>
                        </a:rPr>
                        <a:t>Jin</a:t>
                      </a:r>
                      <a:r>
                        <a:rPr lang="en-US" sz="1000" kern="100" dirty="0">
                          <a:effectLst/>
                        </a:rPr>
                        <a:t> Dynasty.)</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1811252907"/>
                  </a:ext>
                </a:extLst>
              </a:tr>
              <a:tr h="843221">
                <a:tc>
                  <a:txBody>
                    <a:bodyPr/>
                    <a:lstStyle/>
                    <a:p>
                      <a:r>
                        <a:rPr lang="en-US" sz="1000" kern="100">
                          <a:effectLst/>
                        </a:rPr>
                        <a:t>2</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TW" sz="1000" kern="100" dirty="0">
                          <a:effectLst/>
                        </a:rPr>
                        <a:t>清太宗</a:t>
                      </a:r>
                      <a:r>
                        <a:rPr lang="en-US" sz="1000" kern="100" dirty="0">
                          <a:effectLst/>
                        </a:rPr>
                        <a:t>(</a:t>
                      </a:r>
                      <a:r>
                        <a:rPr lang="zh-TW" sz="1000" kern="100" dirty="0">
                          <a:effectLst/>
                        </a:rPr>
                        <a:t>皇太極</a:t>
                      </a:r>
                      <a:r>
                        <a:rPr lang="en-US" sz="1000" kern="100" dirty="0">
                          <a:effectLst/>
                        </a:rPr>
                        <a:t>) (Emperor </a:t>
                      </a:r>
                      <a:r>
                        <a:rPr lang="en-US" sz="1000" kern="100" dirty="0" err="1">
                          <a:effectLst/>
                        </a:rPr>
                        <a:t>Taizong</a:t>
                      </a:r>
                      <a:r>
                        <a:rPr lang="en-US" sz="1000" kern="100" dirty="0">
                          <a:effectLst/>
                        </a:rPr>
                        <a:t> (Hong Taiji))</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en-US" sz="1000" kern="100">
                          <a:effectLst/>
                        </a:rPr>
                        <a:t>1626 – 1643</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B. </a:t>
                      </a:r>
                      <a:r>
                        <a:rPr lang="zh-HK" sz="1000" kern="100" dirty="0">
                          <a:effectLst/>
                        </a:rPr>
                        <a:t>公元</a:t>
                      </a:r>
                      <a:r>
                        <a:rPr lang="en-US" sz="1000" kern="100" dirty="0">
                          <a:effectLst/>
                        </a:rPr>
                        <a:t>1636</a:t>
                      </a:r>
                      <a:r>
                        <a:rPr lang="zh-HK" sz="1000" kern="100" dirty="0">
                          <a:effectLst/>
                        </a:rPr>
                        <a:t>年，皇太極改族名為滿族，改國號為大清。</a:t>
                      </a:r>
                      <a:r>
                        <a:rPr lang="en-US" sz="1000" kern="100" dirty="0">
                          <a:effectLst/>
                        </a:rPr>
                        <a:t>(In 1636, Emperor </a:t>
                      </a:r>
                      <a:r>
                        <a:rPr lang="en-US" sz="1000" kern="100" dirty="0" err="1">
                          <a:effectLst/>
                        </a:rPr>
                        <a:t>Taizong</a:t>
                      </a:r>
                      <a:r>
                        <a:rPr lang="en-US" sz="1000" kern="100" dirty="0">
                          <a:effectLst/>
                        </a:rPr>
                        <a:t> called his people the Manchus and renamed his dynasty Qing.)</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3203177097"/>
                  </a:ext>
                </a:extLst>
              </a:tr>
              <a:tr h="674577">
                <a:tc>
                  <a:txBody>
                    <a:bodyPr/>
                    <a:lstStyle/>
                    <a:p>
                      <a:r>
                        <a:rPr lang="en-US" sz="1000" kern="100">
                          <a:effectLst/>
                        </a:rPr>
                        <a:t>3</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dirty="0">
                          <a:effectLst/>
                        </a:rPr>
                        <a:t>順治</a:t>
                      </a:r>
                      <a:r>
                        <a:rPr lang="zh-HK" sz="1000" kern="100" dirty="0">
                          <a:effectLst/>
                        </a:rPr>
                        <a:t>帝</a:t>
                      </a:r>
                      <a:r>
                        <a:rPr lang="en-US" sz="1000" kern="100" dirty="0">
                          <a:effectLst/>
                        </a:rPr>
                        <a:t>(Emperor Shunzhi)</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1643 – 1661</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C. </a:t>
                      </a:r>
                      <a:r>
                        <a:rPr lang="zh-TW" sz="1000" kern="100" dirty="0">
                          <a:effectLst/>
                        </a:rPr>
                        <a:t>公元</a:t>
                      </a:r>
                      <a:r>
                        <a:rPr lang="en-US" sz="1000" kern="100" dirty="0">
                          <a:effectLst/>
                        </a:rPr>
                        <a:t>1644</a:t>
                      </a:r>
                      <a:r>
                        <a:rPr lang="zh-TW" sz="1000" kern="100" dirty="0">
                          <a:effectLst/>
                        </a:rPr>
                        <a:t>年，滿清入關，建立清朝。</a:t>
                      </a:r>
                      <a:r>
                        <a:rPr lang="en-US" sz="1000" kern="100" dirty="0">
                          <a:effectLst/>
                        </a:rPr>
                        <a:t>(In 1644, the Manchus crossed the Great Wall and established the Qing Dynasty.)</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1261624333"/>
                  </a:ext>
                </a:extLst>
              </a:tr>
              <a:tr h="337287">
                <a:tc>
                  <a:txBody>
                    <a:bodyPr/>
                    <a:lstStyle/>
                    <a:p>
                      <a:r>
                        <a:rPr lang="en-US" sz="1000" kern="100">
                          <a:effectLst/>
                        </a:rPr>
                        <a:t>4</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康熙帝</a:t>
                      </a:r>
                      <a:r>
                        <a:rPr lang="en-US" sz="1000" kern="100">
                          <a:effectLst/>
                        </a:rPr>
                        <a:t>(Emperor Kangxi)</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1661 – 1722</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D. </a:t>
                      </a:r>
                      <a:r>
                        <a:rPr lang="zh-HK" sz="1000" kern="100">
                          <a:effectLst/>
                        </a:rPr>
                        <a:t>清朝盛世</a:t>
                      </a:r>
                      <a:r>
                        <a:rPr lang="en-US" sz="1000" kern="100">
                          <a:effectLst/>
                        </a:rPr>
                        <a:t>(The golden ages of the Qing Dynasty)</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031675795"/>
                  </a:ext>
                </a:extLst>
              </a:tr>
              <a:tr h="337287">
                <a:tc>
                  <a:txBody>
                    <a:bodyPr/>
                    <a:lstStyle/>
                    <a:p>
                      <a:r>
                        <a:rPr lang="en-US" sz="1000" kern="100">
                          <a:effectLst/>
                        </a:rPr>
                        <a:t>5</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雍正帝</a:t>
                      </a:r>
                      <a:r>
                        <a:rPr lang="en-US" sz="1000" kern="100">
                          <a:effectLst/>
                        </a:rPr>
                        <a:t>(Emperor Yongzheng) </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1722 – 1735</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E. </a:t>
                      </a:r>
                      <a:r>
                        <a:rPr lang="zh-HK" sz="1000" kern="100">
                          <a:effectLst/>
                        </a:rPr>
                        <a:t>清朝盛世</a:t>
                      </a:r>
                      <a:r>
                        <a:rPr lang="en-US" sz="1000" kern="100">
                          <a:effectLst/>
                        </a:rPr>
                        <a:t>(The golden ages of the Qing Dynasty)</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2094981832"/>
                  </a:ext>
                </a:extLst>
              </a:tr>
              <a:tr h="674577">
                <a:tc>
                  <a:txBody>
                    <a:bodyPr/>
                    <a:lstStyle/>
                    <a:p>
                      <a:r>
                        <a:rPr lang="en-US" sz="1000" kern="100">
                          <a:effectLst/>
                        </a:rPr>
                        <a:t>6</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乾隆帝</a:t>
                      </a:r>
                      <a:r>
                        <a:rPr lang="en-US" sz="1000" kern="100">
                          <a:effectLst/>
                        </a:rPr>
                        <a:t>(Emperor Qianlong)</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1735 – 1796</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F. </a:t>
                      </a:r>
                      <a:r>
                        <a:rPr lang="zh-HK" sz="1000" kern="100" dirty="0">
                          <a:effectLst/>
                        </a:rPr>
                        <a:t>清朝盛世</a:t>
                      </a:r>
                      <a:r>
                        <a:rPr lang="en-US" sz="1000" kern="100" dirty="0">
                          <a:effectLst/>
                        </a:rPr>
                        <a:t>(The golden ages of the Qing Dynasty)</a:t>
                      </a:r>
                      <a:endParaRPr lang="zh-TW" sz="1000" kern="100" dirty="0">
                        <a:effectLst/>
                      </a:endParaRPr>
                    </a:p>
                    <a:p>
                      <a:r>
                        <a:rPr lang="zh-HK" sz="1000" kern="100" dirty="0">
                          <a:effectLst/>
                        </a:rPr>
                        <a:t>清朝開始衰落</a:t>
                      </a:r>
                      <a:r>
                        <a:rPr lang="en-US" sz="1000" kern="100" dirty="0">
                          <a:effectLst/>
                        </a:rPr>
                        <a:t>(The Qing Dynasty started to decline)</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2963448075"/>
                  </a:ext>
                </a:extLst>
              </a:tr>
              <a:tr h="337287">
                <a:tc>
                  <a:txBody>
                    <a:bodyPr/>
                    <a:lstStyle/>
                    <a:p>
                      <a:r>
                        <a:rPr lang="en-US" sz="1000" kern="100">
                          <a:effectLst/>
                        </a:rPr>
                        <a:t>7</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嘉慶帝</a:t>
                      </a:r>
                      <a:r>
                        <a:rPr lang="en-US" sz="1000" kern="100">
                          <a:effectLst/>
                        </a:rPr>
                        <a:t>(Emperor Jiaqing)</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1796 – 1820</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G. </a:t>
                      </a:r>
                      <a:r>
                        <a:rPr lang="zh-HK" sz="1000" kern="100" dirty="0">
                          <a:effectLst/>
                        </a:rPr>
                        <a:t>清朝衰落</a:t>
                      </a:r>
                      <a:r>
                        <a:rPr lang="en-US" sz="1000" kern="100" dirty="0">
                          <a:effectLst/>
                        </a:rPr>
                        <a:t>(The decline of the Qing Dynasty) </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047060972"/>
                  </a:ext>
                </a:extLst>
              </a:tr>
              <a:tr h="505932">
                <a:tc>
                  <a:txBody>
                    <a:bodyPr/>
                    <a:lstStyle/>
                    <a:p>
                      <a:r>
                        <a:rPr lang="en-US" sz="1000" kern="100">
                          <a:effectLst/>
                        </a:rPr>
                        <a:t>8</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道光帝</a:t>
                      </a:r>
                      <a:r>
                        <a:rPr lang="en-US" sz="1000" kern="100">
                          <a:effectLst/>
                        </a:rPr>
                        <a:t>(Emperor Daoguang)</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1820 – 1850</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H. </a:t>
                      </a:r>
                      <a:r>
                        <a:rPr lang="zh-HK" sz="1000" kern="100">
                          <a:effectLst/>
                        </a:rPr>
                        <a:t>公元</a:t>
                      </a:r>
                      <a:r>
                        <a:rPr lang="en-US" sz="1000" kern="100">
                          <a:effectLst/>
                        </a:rPr>
                        <a:t>1840</a:t>
                      </a:r>
                      <a:r>
                        <a:rPr lang="zh-HK" sz="1000" kern="100">
                          <a:effectLst/>
                        </a:rPr>
                        <a:t>，第一次鴉</a:t>
                      </a:r>
                      <a:r>
                        <a:rPr lang="zh-TW" sz="1000" kern="100">
                          <a:effectLst/>
                        </a:rPr>
                        <a:t>片戰爭</a:t>
                      </a:r>
                      <a:r>
                        <a:rPr lang="zh-HK" sz="1000" kern="100">
                          <a:effectLst/>
                        </a:rPr>
                        <a:t>爆發。</a:t>
                      </a:r>
                      <a:r>
                        <a:rPr lang="en-US" sz="1000" kern="100">
                          <a:effectLst/>
                        </a:rPr>
                        <a:t>(In 1840, the First Opium War broke out.)</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1653325511"/>
                  </a:ext>
                </a:extLst>
              </a:tr>
              <a:tr h="1180508">
                <a:tc>
                  <a:txBody>
                    <a:bodyPr/>
                    <a:lstStyle/>
                    <a:p>
                      <a:r>
                        <a:rPr lang="en-US" sz="1000" kern="100">
                          <a:effectLst/>
                        </a:rPr>
                        <a:t>9</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HK" sz="1000" kern="100">
                          <a:effectLst/>
                        </a:rPr>
                        <a:t>咸</a:t>
                      </a:r>
                      <a:r>
                        <a:rPr lang="zh-TW" sz="1000" kern="100">
                          <a:effectLst/>
                        </a:rPr>
                        <a:t>豐帝</a:t>
                      </a:r>
                      <a:r>
                        <a:rPr lang="en-US" sz="1000" kern="100">
                          <a:effectLst/>
                        </a:rPr>
                        <a:t>(Emperor Xianfeng)</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1850 – 1861</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I. </a:t>
                      </a:r>
                      <a:r>
                        <a:rPr lang="zh-TW" sz="1000" kern="100">
                          <a:effectLst/>
                        </a:rPr>
                        <a:t>公元</a:t>
                      </a:r>
                      <a:r>
                        <a:rPr lang="en-US" sz="1000" kern="100">
                          <a:effectLst/>
                        </a:rPr>
                        <a:t>1851</a:t>
                      </a:r>
                      <a:r>
                        <a:rPr lang="zh-HK" sz="1000" kern="100">
                          <a:effectLst/>
                        </a:rPr>
                        <a:t>，洪秀全起事，建號太平天國。</a:t>
                      </a:r>
                      <a:r>
                        <a:rPr lang="en-US" sz="1000" kern="100">
                          <a:effectLst/>
                        </a:rPr>
                        <a:t>(In 1851, Hong Xiuquan started an uprising and established the Taiping Heavenly Kingdom.)</a:t>
                      </a:r>
                      <a:endParaRPr lang="zh-TW" sz="1000" kern="100">
                        <a:effectLst/>
                      </a:endParaRPr>
                    </a:p>
                    <a:p>
                      <a:r>
                        <a:rPr lang="en-US" sz="1000" kern="100">
                          <a:effectLst/>
                        </a:rPr>
                        <a:t>J. </a:t>
                      </a:r>
                      <a:r>
                        <a:rPr lang="zh-HK" sz="1000" kern="100">
                          <a:effectLst/>
                        </a:rPr>
                        <a:t>公元</a:t>
                      </a:r>
                      <a:r>
                        <a:rPr lang="en-US" sz="1000" kern="100">
                          <a:effectLst/>
                        </a:rPr>
                        <a:t>1856</a:t>
                      </a:r>
                      <a:r>
                        <a:rPr lang="zh-HK" sz="1000" kern="100">
                          <a:effectLst/>
                        </a:rPr>
                        <a:t>，第二次鴉</a:t>
                      </a:r>
                      <a:r>
                        <a:rPr lang="zh-TW" sz="1000" kern="100">
                          <a:effectLst/>
                        </a:rPr>
                        <a:t>片戰爭</a:t>
                      </a:r>
                      <a:r>
                        <a:rPr lang="zh-HK" sz="1000" kern="100">
                          <a:effectLst/>
                        </a:rPr>
                        <a:t>爆</a:t>
                      </a:r>
                      <a:r>
                        <a:rPr lang="zh-TW" sz="1000" kern="100">
                          <a:effectLst/>
                        </a:rPr>
                        <a:t>發。</a:t>
                      </a:r>
                      <a:r>
                        <a:rPr lang="en-US" sz="1000" kern="100">
                          <a:effectLst/>
                        </a:rPr>
                        <a:t>(In 1856, the Second Opium War broke out.)</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167565043"/>
                  </a:ext>
                </a:extLst>
              </a:tr>
              <a:tr h="505932">
                <a:tc>
                  <a:txBody>
                    <a:bodyPr/>
                    <a:lstStyle/>
                    <a:p>
                      <a:r>
                        <a:rPr lang="en-US" sz="1000" kern="100">
                          <a:effectLst/>
                        </a:rPr>
                        <a:t>10</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同治帝</a:t>
                      </a:r>
                      <a:r>
                        <a:rPr lang="en-US" sz="1000" kern="100">
                          <a:effectLst/>
                        </a:rPr>
                        <a:t>(Emperor Tongzhi) </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1861 – 1875</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K. </a:t>
                      </a:r>
                      <a:r>
                        <a:rPr lang="zh-TW" sz="1000" kern="100" dirty="0">
                          <a:effectLst/>
                        </a:rPr>
                        <a:t>公元</a:t>
                      </a:r>
                      <a:r>
                        <a:rPr lang="en-US" sz="1000" kern="100" dirty="0">
                          <a:effectLst/>
                        </a:rPr>
                        <a:t>1864</a:t>
                      </a:r>
                      <a:r>
                        <a:rPr lang="zh-TW" sz="1000" kern="100" dirty="0">
                          <a:effectLst/>
                        </a:rPr>
                        <a:t>，</a:t>
                      </a:r>
                      <a:r>
                        <a:rPr lang="zh-HK" sz="1000" kern="100" dirty="0">
                          <a:effectLst/>
                        </a:rPr>
                        <a:t>太平天國滅亡。</a:t>
                      </a:r>
                      <a:r>
                        <a:rPr lang="en-US" sz="1000" kern="100" dirty="0">
                          <a:effectLst/>
                        </a:rPr>
                        <a:t>(In 1864, the Taiping Heavenly Kingdom was defeated.)</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2600900039"/>
                  </a:ext>
                </a:extLst>
              </a:tr>
            </a:tbl>
          </a:graphicData>
        </a:graphic>
      </p:graphicFrame>
      <p:sp>
        <p:nvSpPr>
          <p:cNvPr id="2" name="Slide Number Placeholder 1"/>
          <p:cNvSpPr>
            <a:spLocks noGrp="1"/>
          </p:cNvSpPr>
          <p:nvPr>
            <p:ph type="sldNum" sz="quarter" idx="12"/>
          </p:nvPr>
        </p:nvSpPr>
        <p:spPr/>
        <p:txBody>
          <a:bodyPr/>
          <a:lstStyle/>
          <a:p>
            <a:fld id="{78CD4315-06FD-E848-B5E8-0943C9240EC2}" type="slidenum">
              <a:rPr kumimoji="1" lang="zh-HK" altLang="en-US" smtClean="0"/>
              <a:t>11</a:t>
            </a:fld>
            <a:endParaRPr kumimoji="1" lang="zh-HK" altLang="en-US"/>
          </a:p>
        </p:txBody>
      </p:sp>
    </p:spTree>
    <p:extLst>
      <p:ext uri="{BB962C8B-B14F-4D97-AF65-F5344CB8AC3E}">
        <p14:creationId xmlns:p14="http://schemas.microsoft.com/office/powerpoint/2010/main" val="12579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AADEB7CF-ED4E-A3DE-510D-EF3290E0622D}"/>
              </a:ext>
            </a:extLst>
          </p:cNvPr>
          <p:cNvSpPr txBox="1">
            <a:spLocks noGrp="1"/>
          </p:cNvSpPr>
          <p:nvPr>
            <p:ph idx="1"/>
          </p:nvPr>
        </p:nvSpPr>
        <p:spPr>
          <a:xfrm>
            <a:off x="126592" y="72284"/>
            <a:ext cx="4840823" cy="2547364"/>
          </a:xfrm>
          <a:prstGeom prst="rect">
            <a:avLst/>
          </a:prstGeom>
          <a:noFill/>
        </p:spPr>
        <p:txBody>
          <a:bodyPr wrap="square" rtlCol="0">
            <a:spAutoFit/>
          </a:bodyPr>
          <a:lstStyle/>
          <a:p>
            <a:pPr marL="0" indent="0">
              <a:buNone/>
            </a:pPr>
            <a:r>
              <a:rPr lang="en-US" altLang="zh-HK" dirty="0"/>
              <a:t>6. </a:t>
            </a:r>
            <a:r>
              <a:rPr lang="zh-HK" altLang="zh-HK" dirty="0"/>
              <a:t>哪三位皇帝在位時期是清朝的盛世？</a:t>
            </a:r>
            <a:r>
              <a:rPr lang="en-US" altLang="zh-HK" dirty="0"/>
              <a:t>(Who reigned during the golden ages of the Qing Dynasty? Please write down the names of the three emperors.)</a:t>
            </a:r>
            <a:endParaRPr lang="zh-TW" altLang="zh-HK" dirty="0"/>
          </a:p>
          <a:p>
            <a:endParaRPr kumimoji="1" lang="zh-HK" altLang="en-US" dirty="0"/>
          </a:p>
        </p:txBody>
      </p:sp>
      <p:sp>
        <p:nvSpPr>
          <p:cNvPr id="6" name="文字方塊 5">
            <a:extLst>
              <a:ext uri="{FF2B5EF4-FFF2-40B4-BE49-F238E27FC236}">
                <a16:creationId xmlns:a16="http://schemas.microsoft.com/office/drawing/2014/main" id="{266E3B32-A561-4BE8-B2D0-48D64A4FC0A2}"/>
              </a:ext>
            </a:extLst>
          </p:cNvPr>
          <p:cNvSpPr txBox="1"/>
          <p:nvPr/>
        </p:nvSpPr>
        <p:spPr>
          <a:xfrm>
            <a:off x="126592" y="1973253"/>
            <a:ext cx="4840823" cy="2092881"/>
          </a:xfrm>
          <a:prstGeom prst="rect">
            <a:avLst/>
          </a:prstGeom>
          <a:noFill/>
        </p:spPr>
        <p:txBody>
          <a:bodyPr wrap="square" rtlCol="0">
            <a:spAutoFit/>
          </a:bodyPr>
          <a:lstStyle/>
          <a:p>
            <a:r>
              <a:rPr lang="zh-TW" altLang="zh-HK" sz="2800" dirty="0">
                <a:solidFill>
                  <a:srgbClr val="FF0000"/>
                </a:solidFill>
              </a:rPr>
              <a:t>康熙帝</a:t>
            </a:r>
            <a:r>
              <a:rPr lang="zh-HK" altLang="zh-HK" sz="2800" dirty="0">
                <a:solidFill>
                  <a:srgbClr val="FF0000"/>
                </a:solidFill>
              </a:rPr>
              <a:t>、</a:t>
            </a:r>
            <a:r>
              <a:rPr lang="zh-TW" altLang="zh-HK" sz="2800" dirty="0">
                <a:solidFill>
                  <a:srgbClr val="FF0000"/>
                </a:solidFill>
              </a:rPr>
              <a:t>雍正帝</a:t>
            </a:r>
            <a:r>
              <a:rPr lang="zh-HK" altLang="zh-HK" sz="2800" dirty="0">
                <a:solidFill>
                  <a:srgbClr val="FF0000"/>
                </a:solidFill>
              </a:rPr>
              <a:t>和</a:t>
            </a:r>
            <a:r>
              <a:rPr lang="zh-TW" altLang="zh-HK" sz="2800" dirty="0">
                <a:solidFill>
                  <a:srgbClr val="FF0000"/>
                </a:solidFill>
              </a:rPr>
              <a:t>乾隆帝</a:t>
            </a:r>
            <a:r>
              <a:rPr lang="en-US" altLang="zh-HK" sz="2800" dirty="0">
                <a:solidFill>
                  <a:srgbClr val="FF0000"/>
                </a:solidFill>
              </a:rPr>
              <a:t>(Emperor Kangxi, Emperor </a:t>
            </a:r>
            <a:r>
              <a:rPr lang="en-US" altLang="zh-HK" sz="2800" dirty="0" err="1">
                <a:solidFill>
                  <a:srgbClr val="FF0000"/>
                </a:solidFill>
              </a:rPr>
              <a:t>Yongzheng</a:t>
            </a:r>
            <a:r>
              <a:rPr lang="en-US" altLang="zh-HK" sz="2800" dirty="0">
                <a:solidFill>
                  <a:srgbClr val="FF0000"/>
                </a:solidFill>
              </a:rPr>
              <a:t> and Emperor Qianlong)</a:t>
            </a:r>
            <a:endParaRPr lang="zh-TW" altLang="zh-HK" sz="2800" dirty="0">
              <a:solidFill>
                <a:srgbClr val="FF0000"/>
              </a:solidFill>
            </a:endParaRPr>
          </a:p>
          <a:p>
            <a:endParaRPr kumimoji="1" lang="zh-HK" altLang="en-US" dirty="0"/>
          </a:p>
        </p:txBody>
      </p:sp>
      <p:graphicFrame>
        <p:nvGraphicFramePr>
          <p:cNvPr id="8" name="表格 7">
            <a:extLst>
              <a:ext uri="{FF2B5EF4-FFF2-40B4-BE49-F238E27FC236}">
                <a16:creationId xmlns:a16="http://schemas.microsoft.com/office/drawing/2014/main" id="{0388A02C-3627-75E5-7766-54C3B8096E7F}"/>
              </a:ext>
            </a:extLst>
          </p:cNvPr>
          <p:cNvGraphicFramePr>
            <a:graphicFrameLocks noGrp="1"/>
          </p:cNvGraphicFramePr>
          <p:nvPr>
            <p:extLst>
              <p:ext uri="{D42A27DB-BD31-4B8C-83A1-F6EECF244321}">
                <p14:modId xmlns:p14="http://schemas.microsoft.com/office/powerpoint/2010/main" val="3464676577"/>
              </p:ext>
            </p:extLst>
          </p:nvPr>
        </p:nvGraphicFramePr>
        <p:xfrm>
          <a:off x="4967416" y="98853"/>
          <a:ext cx="4049991" cy="6388441"/>
        </p:xfrm>
        <a:graphic>
          <a:graphicData uri="http://schemas.openxmlformats.org/drawingml/2006/table">
            <a:tbl>
              <a:tblPr firstRow="1" firstCol="1" bandRow="1">
                <a:tableStyleId>{5C22544A-7EE6-4342-B048-85BDC9FD1C3A}</a:tableStyleId>
              </a:tblPr>
              <a:tblGrid>
                <a:gridCol w="221870">
                  <a:extLst>
                    <a:ext uri="{9D8B030D-6E8A-4147-A177-3AD203B41FA5}">
                      <a16:colId xmlns:a16="http://schemas.microsoft.com/office/drawing/2014/main" val="86117931"/>
                    </a:ext>
                  </a:extLst>
                </a:gridCol>
                <a:gridCol w="980962">
                  <a:extLst>
                    <a:ext uri="{9D8B030D-6E8A-4147-A177-3AD203B41FA5}">
                      <a16:colId xmlns:a16="http://schemas.microsoft.com/office/drawing/2014/main" val="2486850225"/>
                    </a:ext>
                  </a:extLst>
                </a:gridCol>
                <a:gridCol w="758198">
                  <a:extLst>
                    <a:ext uri="{9D8B030D-6E8A-4147-A177-3AD203B41FA5}">
                      <a16:colId xmlns:a16="http://schemas.microsoft.com/office/drawing/2014/main" val="4251260565"/>
                    </a:ext>
                  </a:extLst>
                </a:gridCol>
                <a:gridCol w="2088961">
                  <a:extLst>
                    <a:ext uri="{9D8B030D-6E8A-4147-A177-3AD203B41FA5}">
                      <a16:colId xmlns:a16="http://schemas.microsoft.com/office/drawing/2014/main" val="406387637"/>
                    </a:ext>
                  </a:extLst>
                </a:gridCol>
              </a:tblGrid>
              <a:tr h="554233">
                <a:tc>
                  <a:txBody>
                    <a:bodyPr/>
                    <a:lstStyle/>
                    <a:p>
                      <a:r>
                        <a:rPr lang="en-US" sz="1000" kern="100">
                          <a:effectLst/>
                        </a:rPr>
                        <a:t> </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HK" sz="1000" kern="100" dirty="0">
                          <a:effectLst/>
                        </a:rPr>
                        <a:t>皇帝</a:t>
                      </a:r>
                      <a:r>
                        <a:rPr lang="en-US" sz="1000" kern="100" dirty="0">
                          <a:effectLst/>
                        </a:rPr>
                        <a:t>(Emperor)</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HK" sz="1000" kern="100">
                          <a:effectLst/>
                        </a:rPr>
                        <a:t>統治時期</a:t>
                      </a:r>
                      <a:r>
                        <a:rPr lang="en-US" sz="1000" kern="100">
                          <a:effectLst/>
                        </a:rPr>
                        <a:t>(</a:t>
                      </a:r>
                      <a:r>
                        <a:rPr lang="zh-HK" sz="1000" kern="100">
                          <a:effectLst/>
                        </a:rPr>
                        <a:t>年</a:t>
                      </a:r>
                      <a:r>
                        <a:rPr lang="en-US" sz="1000" kern="100">
                          <a:effectLst/>
                        </a:rPr>
                        <a:t>)Reign Time (years)</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HK" sz="1000" kern="100">
                          <a:effectLst/>
                        </a:rPr>
                        <a:t>重要歷史事件 </a:t>
                      </a:r>
                      <a:r>
                        <a:rPr lang="en-US" sz="1000" kern="100">
                          <a:effectLst/>
                        </a:rPr>
                        <a:t>/ </a:t>
                      </a:r>
                      <a:r>
                        <a:rPr lang="zh-HK" sz="1000" kern="100">
                          <a:effectLst/>
                        </a:rPr>
                        <a:t>時期</a:t>
                      </a:r>
                      <a:r>
                        <a:rPr lang="en-US" sz="1000" kern="100">
                          <a:effectLst/>
                        </a:rPr>
                        <a:t>(Important historical events / periods) </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60259186"/>
                  </a:ext>
                </a:extLst>
              </a:tr>
              <a:tr h="648246">
                <a:tc>
                  <a:txBody>
                    <a:bodyPr/>
                    <a:lstStyle/>
                    <a:p>
                      <a:r>
                        <a:rPr lang="en-US" sz="1000" kern="100">
                          <a:effectLst/>
                        </a:rPr>
                        <a:t>1</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TW" sz="1000" kern="100">
                          <a:effectLst/>
                        </a:rPr>
                        <a:t>清太祖</a:t>
                      </a:r>
                      <a:r>
                        <a:rPr lang="en-US" sz="1000" kern="100">
                          <a:effectLst/>
                        </a:rPr>
                        <a:t>(</a:t>
                      </a:r>
                      <a:r>
                        <a:rPr lang="zh-TW" sz="1000" kern="100">
                          <a:effectLst/>
                        </a:rPr>
                        <a:t>努爾哈赤</a:t>
                      </a:r>
                      <a:r>
                        <a:rPr lang="en-US" sz="1000" kern="100">
                          <a:effectLst/>
                        </a:rPr>
                        <a:t>) (Emperor Taizu (Nurhaci))</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en-US" sz="1000" kern="100" dirty="0">
                          <a:effectLst/>
                        </a:rPr>
                        <a:t>1616 – 1626</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A. </a:t>
                      </a:r>
                      <a:r>
                        <a:rPr lang="zh-HK" sz="1000" kern="100" dirty="0">
                          <a:effectLst/>
                        </a:rPr>
                        <a:t>公元</a:t>
                      </a:r>
                      <a:r>
                        <a:rPr lang="en-US" sz="1000" kern="100" dirty="0">
                          <a:effectLst/>
                        </a:rPr>
                        <a:t>1616</a:t>
                      </a:r>
                      <a:r>
                        <a:rPr lang="zh-HK" sz="1000" kern="100" dirty="0">
                          <a:effectLst/>
                        </a:rPr>
                        <a:t>年，女真族的領</a:t>
                      </a:r>
                      <a:r>
                        <a:rPr lang="zh-TW" sz="1000" kern="100" dirty="0">
                          <a:effectLst/>
                        </a:rPr>
                        <a:t>袖 </a:t>
                      </a:r>
                      <a:r>
                        <a:rPr lang="en-US" sz="1000" kern="100" dirty="0">
                          <a:effectLst/>
                        </a:rPr>
                        <a:t>-</a:t>
                      </a:r>
                      <a:r>
                        <a:rPr lang="zh-TW" sz="1000" kern="100" dirty="0">
                          <a:effectLst/>
                        </a:rPr>
                        <a:t>努爾哈赤</a:t>
                      </a:r>
                      <a:r>
                        <a:rPr lang="zh-HK" sz="1000" kern="100" dirty="0">
                          <a:effectLst/>
                        </a:rPr>
                        <a:t>建立後金。</a:t>
                      </a:r>
                      <a:r>
                        <a:rPr lang="en-US" sz="1000" kern="100" dirty="0">
                          <a:effectLst/>
                        </a:rPr>
                        <a:t>(In 1616, The leader of the Jurchen tribes, Nurhaci, founded Later </a:t>
                      </a:r>
                      <a:r>
                        <a:rPr lang="en-US" sz="1000" kern="100" dirty="0" err="1">
                          <a:effectLst/>
                        </a:rPr>
                        <a:t>Jin</a:t>
                      </a:r>
                      <a:r>
                        <a:rPr lang="en-US" sz="1000" kern="100" dirty="0">
                          <a:effectLst/>
                        </a:rPr>
                        <a:t> Dynasty.)</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1811252907"/>
                  </a:ext>
                </a:extLst>
              </a:tr>
              <a:tr h="810307">
                <a:tc>
                  <a:txBody>
                    <a:bodyPr/>
                    <a:lstStyle/>
                    <a:p>
                      <a:r>
                        <a:rPr lang="en-US" sz="1000" kern="100">
                          <a:effectLst/>
                        </a:rPr>
                        <a:t>2</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zh-TW" sz="1000" kern="100" dirty="0">
                          <a:effectLst/>
                        </a:rPr>
                        <a:t>清太宗</a:t>
                      </a:r>
                      <a:r>
                        <a:rPr lang="en-US" sz="1000" kern="100" dirty="0">
                          <a:effectLst/>
                        </a:rPr>
                        <a:t>(</a:t>
                      </a:r>
                      <a:r>
                        <a:rPr lang="zh-TW" sz="1000" kern="100" dirty="0">
                          <a:effectLst/>
                        </a:rPr>
                        <a:t>皇太極</a:t>
                      </a:r>
                      <a:r>
                        <a:rPr lang="en-US" sz="1000" kern="100" dirty="0">
                          <a:effectLst/>
                        </a:rPr>
                        <a:t>) (Emperor </a:t>
                      </a:r>
                      <a:r>
                        <a:rPr lang="en-US" sz="1000" kern="100" dirty="0" err="1">
                          <a:effectLst/>
                        </a:rPr>
                        <a:t>Taizong</a:t>
                      </a:r>
                      <a:r>
                        <a:rPr lang="en-US" sz="1000" kern="100" dirty="0">
                          <a:effectLst/>
                        </a:rPr>
                        <a:t> (Hong Taiji))</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tc>
                  <a:txBody>
                    <a:bodyPr/>
                    <a:lstStyle/>
                    <a:p>
                      <a:r>
                        <a:rPr lang="en-US" sz="1000" kern="100">
                          <a:effectLst/>
                        </a:rPr>
                        <a:t>1626 – 1643</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B. </a:t>
                      </a:r>
                      <a:r>
                        <a:rPr lang="zh-HK" sz="1000" kern="100" dirty="0">
                          <a:effectLst/>
                        </a:rPr>
                        <a:t>公元</a:t>
                      </a:r>
                      <a:r>
                        <a:rPr lang="en-US" sz="1000" kern="100" dirty="0">
                          <a:effectLst/>
                        </a:rPr>
                        <a:t>1636</a:t>
                      </a:r>
                      <a:r>
                        <a:rPr lang="zh-HK" sz="1000" kern="100" dirty="0">
                          <a:effectLst/>
                        </a:rPr>
                        <a:t>年，皇太極改族名為滿族，改國號為大清。</a:t>
                      </a:r>
                      <a:r>
                        <a:rPr lang="en-US" sz="1000" kern="100" dirty="0">
                          <a:effectLst/>
                        </a:rPr>
                        <a:t>(In 1636, Emperor </a:t>
                      </a:r>
                      <a:r>
                        <a:rPr lang="en-US" sz="1000" kern="100" dirty="0" err="1">
                          <a:effectLst/>
                        </a:rPr>
                        <a:t>Taizong</a:t>
                      </a:r>
                      <a:r>
                        <a:rPr lang="en-US" sz="1000" kern="100" dirty="0">
                          <a:effectLst/>
                        </a:rPr>
                        <a:t> called his people the Manchus and renamed his dynasty Qing.)</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3203177097"/>
                  </a:ext>
                </a:extLst>
              </a:tr>
              <a:tr h="648246">
                <a:tc>
                  <a:txBody>
                    <a:bodyPr/>
                    <a:lstStyle/>
                    <a:p>
                      <a:r>
                        <a:rPr lang="en-US" sz="1000" kern="100">
                          <a:effectLst/>
                        </a:rPr>
                        <a:t>3</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dirty="0">
                          <a:effectLst/>
                        </a:rPr>
                        <a:t>順治</a:t>
                      </a:r>
                      <a:r>
                        <a:rPr lang="zh-HK" sz="1000" kern="100" dirty="0">
                          <a:effectLst/>
                        </a:rPr>
                        <a:t>帝</a:t>
                      </a:r>
                      <a:r>
                        <a:rPr lang="en-US" sz="1000" kern="100" dirty="0">
                          <a:effectLst/>
                        </a:rPr>
                        <a:t>(Emperor Shunzhi)</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1643 – 1661</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C. </a:t>
                      </a:r>
                      <a:r>
                        <a:rPr lang="zh-TW" sz="1000" kern="100" dirty="0">
                          <a:effectLst/>
                        </a:rPr>
                        <a:t>公元</a:t>
                      </a:r>
                      <a:r>
                        <a:rPr lang="en-US" sz="1000" kern="100" dirty="0">
                          <a:effectLst/>
                        </a:rPr>
                        <a:t>1644</a:t>
                      </a:r>
                      <a:r>
                        <a:rPr lang="zh-TW" sz="1000" kern="100" dirty="0">
                          <a:effectLst/>
                        </a:rPr>
                        <a:t>年，滿清入關，建立清朝。</a:t>
                      </a:r>
                      <a:r>
                        <a:rPr lang="en-US" sz="1000" kern="100" dirty="0">
                          <a:effectLst/>
                        </a:rPr>
                        <a:t>(In 1644, the Manchus crossed the Great Wall and established the Qing Dynasty.)</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1261624333"/>
                  </a:ext>
                </a:extLst>
              </a:tr>
              <a:tr h="324122">
                <a:tc>
                  <a:txBody>
                    <a:bodyPr/>
                    <a:lstStyle/>
                    <a:p>
                      <a:r>
                        <a:rPr lang="en-US" sz="1000" kern="100">
                          <a:effectLst/>
                        </a:rPr>
                        <a:t>4</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康熙帝</a:t>
                      </a:r>
                      <a:r>
                        <a:rPr lang="en-US" sz="1000" kern="100">
                          <a:effectLst/>
                        </a:rPr>
                        <a:t>(Emperor Kangxi)</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1661 – 1722</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D. </a:t>
                      </a:r>
                      <a:r>
                        <a:rPr lang="zh-HK" sz="1000" kern="100">
                          <a:effectLst/>
                        </a:rPr>
                        <a:t>清朝盛世</a:t>
                      </a:r>
                      <a:r>
                        <a:rPr lang="en-US" sz="1000" kern="100">
                          <a:effectLst/>
                        </a:rPr>
                        <a:t>(The golden ages of the Qing Dynasty)</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031675795"/>
                  </a:ext>
                </a:extLst>
              </a:tr>
              <a:tr h="324122">
                <a:tc>
                  <a:txBody>
                    <a:bodyPr/>
                    <a:lstStyle/>
                    <a:p>
                      <a:r>
                        <a:rPr lang="en-US" sz="1000" kern="100">
                          <a:effectLst/>
                        </a:rPr>
                        <a:t>5</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雍正帝</a:t>
                      </a:r>
                      <a:r>
                        <a:rPr lang="en-US" sz="1000" kern="100">
                          <a:effectLst/>
                        </a:rPr>
                        <a:t>(Emperor Yongzheng) </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1722 – 1735</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E. </a:t>
                      </a:r>
                      <a:r>
                        <a:rPr lang="zh-HK" sz="1000" kern="100">
                          <a:effectLst/>
                        </a:rPr>
                        <a:t>清朝盛世</a:t>
                      </a:r>
                      <a:r>
                        <a:rPr lang="en-US" sz="1000" kern="100">
                          <a:effectLst/>
                        </a:rPr>
                        <a:t>(The golden ages of the Qing Dynasty)</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2094981832"/>
                  </a:ext>
                </a:extLst>
              </a:tr>
              <a:tr h="648246">
                <a:tc>
                  <a:txBody>
                    <a:bodyPr/>
                    <a:lstStyle/>
                    <a:p>
                      <a:r>
                        <a:rPr lang="en-US" sz="1000" kern="100">
                          <a:effectLst/>
                        </a:rPr>
                        <a:t>6</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乾隆帝</a:t>
                      </a:r>
                      <a:r>
                        <a:rPr lang="en-US" sz="1000" kern="100">
                          <a:effectLst/>
                        </a:rPr>
                        <a:t>(Emperor Qianlong)</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1735 – 1796</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F. </a:t>
                      </a:r>
                      <a:r>
                        <a:rPr lang="zh-HK" sz="1000" kern="100" dirty="0">
                          <a:effectLst/>
                        </a:rPr>
                        <a:t>清朝盛世</a:t>
                      </a:r>
                      <a:r>
                        <a:rPr lang="en-US" sz="1000" kern="100" dirty="0">
                          <a:effectLst/>
                        </a:rPr>
                        <a:t>(The golden ages of the Qing Dynasty)</a:t>
                      </a:r>
                      <a:endParaRPr lang="zh-TW" sz="1000" kern="100" dirty="0">
                        <a:effectLst/>
                      </a:endParaRPr>
                    </a:p>
                    <a:p>
                      <a:r>
                        <a:rPr lang="zh-HK" sz="1000" kern="100" dirty="0">
                          <a:effectLst/>
                        </a:rPr>
                        <a:t>清朝開始衰落</a:t>
                      </a:r>
                      <a:r>
                        <a:rPr lang="en-US" sz="1000" kern="100" dirty="0">
                          <a:effectLst/>
                        </a:rPr>
                        <a:t>(The Qing Dynasty started to decline)</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2963448075"/>
                  </a:ext>
                </a:extLst>
              </a:tr>
              <a:tr h="324122">
                <a:tc>
                  <a:txBody>
                    <a:bodyPr/>
                    <a:lstStyle/>
                    <a:p>
                      <a:r>
                        <a:rPr lang="en-US" sz="1000" kern="100">
                          <a:effectLst/>
                        </a:rPr>
                        <a:t>7</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嘉慶帝</a:t>
                      </a:r>
                      <a:r>
                        <a:rPr lang="en-US" sz="1000" kern="100">
                          <a:effectLst/>
                        </a:rPr>
                        <a:t>(Emperor Jiaqing)</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1796 – 1820</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G. </a:t>
                      </a:r>
                      <a:r>
                        <a:rPr lang="zh-HK" sz="1000" kern="100" dirty="0">
                          <a:effectLst/>
                        </a:rPr>
                        <a:t>清朝衰落</a:t>
                      </a:r>
                      <a:r>
                        <a:rPr lang="en-US" sz="1000" kern="100" dirty="0">
                          <a:effectLst/>
                        </a:rPr>
                        <a:t>(The decline of the Qing Dynasty) </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047060972"/>
                  </a:ext>
                </a:extLst>
              </a:tr>
              <a:tr h="486184">
                <a:tc>
                  <a:txBody>
                    <a:bodyPr/>
                    <a:lstStyle/>
                    <a:p>
                      <a:r>
                        <a:rPr lang="en-US" sz="1000" kern="100">
                          <a:effectLst/>
                        </a:rPr>
                        <a:t>8</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道光帝</a:t>
                      </a:r>
                      <a:r>
                        <a:rPr lang="en-US" sz="1000" kern="100">
                          <a:effectLst/>
                        </a:rPr>
                        <a:t>(Emperor Daoguang)</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1820 – 1850</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H. </a:t>
                      </a:r>
                      <a:r>
                        <a:rPr lang="zh-HK" sz="1000" kern="100">
                          <a:effectLst/>
                        </a:rPr>
                        <a:t>公元</a:t>
                      </a:r>
                      <a:r>
                        <a:rPr lang="en-US" sz="1000" kern="100">
                          <a:effectLst/>
                        </a:rPr>
                        <a:t>1840</a:t>
                      </a:r>
                      <a:r>
                        <a:rPr lang="zh-HK" sz="1000" kern="100">
                          <a:effectLst/>
                        </a:rPr>
                        <a:t>，第一次鴉</a:t>
                      </a:r>
                      <a:r>
                        <a:rPr lang="zh-TW" sz="1000" kern="100">
                          <a:effectLst/>
                        </a:rPr>
                        <a:t>片戰爭</a:t>
                      </a:r>
                      <a:r>
                        <a:rPr lang="zh-HK" sz="1000" kern="100">
                          <a:effectLst/>
                        </a:rPr>
                        <a:t>爆發。</a:t>
                      </a:r>
                      <a:r>
                        <a:rPr lang="en-US" sz="1000" kern="100">
                          <a:effectLst/>
                        </a:rPr>
                        <a:t>(In 1840, the First Opium War broke out.)</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1653325511"/>
                  </a:ext>
                </a:extLst>
              </a:tr>
              <a:tr h="1134429">
                <a:tc>
                  <a:txBody>
                    <a:bodyPr/>
                    <a:lstStyle/>
                    <a:p>
                      <a:r>
                        <a:rPr lang="en-US" sz="1000" kern="100">
                          <a:effectLst/>
                        </a:rPr>
                        <a:t>9</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HK" sz="1000" kern="100">
                          <a:effectLst/>
                        </a:rPr>
                        <a:t>咸</a:t>
                      </a:r>
                      <a:r>
                        <a:rPr lang="zh-TW" sz="1000" kern="100">
                          <a:effectLst/>
                        </a:rPr>
                        <a:t>豐帝</a:t>
                      </a:r>
                      <a:r>
                        <a:rPr lang="en-US" sz="1000" kern="100">
                          <a:effectLst/>
                        </a:rPr>
                        <a:t>(Emperor Xianfeng)</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1850 – 1861</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I. </a:t>
                      </a:r>
                      <a:r>
                        <a:rPr lang="zh-TW" sz="1000" kern="100" dirty="0">
                          <a:effectLst/>
                        </a:rPr>
                        <a:t>公元</a:t>
                      </a:r>
                      <a:r>
                        <a:rPr lang="en-US" sz="1000" kern="100" dirty="0">
                          <a:effectLst/>
                        </a:rPr>
                        <a:t>1851</a:t>
                      </a:r>
                      <a:r>
                        <a:rPr lang="zh-HK" sz="1000" kern="100" dirty="0">
                          <a:effectLst/>
                        </a:rPr>
                        <a:t>，洪秀全起事，建號太平天國。</a:t>
                      </a:r>
                      <a:r>
                        <a:rPr lang="en-US" sz="1000" kern="100" dirty="0">
                          <a:effectLst/>
                        </a:rPr>
                        <a:t>(In 1851, Hong </a:t>
                      </a:r>
                      <a:r>
                        <a:rPr lang="en-US" sz="1000" kern="100" dirty="0" err="1">
                          <a:effectLst/>
                        </a:rPr>
                        <a:t>Xiuquan</a:t>
                      </a:r>
                      <a:r>
                        <a:rPr lang="en-US" sz="1000" kern="100" dirty="0">
                          <a:effectLst/>
                        </a:rPr>
                        <a:t> started an uprising and established the Taiping Heavenly Kingdom.)</a:t>
                      </a:r>
                      <a:endParaRPr lang="zh-TW" sz="1000" kern="100" dirty="0">
                        <a:effectLst/>
                      </a:endParaRPr>
                    </a:p>
                    <a:p>
                      <a:r>
                        <a:rPr lang="en-US" sz="1000" kern="100" dirty="0">
                          <a:effectLst/>
                        </a:rPr>
                        <a:t>J. </a:t>
                      </a:r>
                      <a:r>
                        <a:rPr lang="zh-HK" sz="1000" kern="100" dirty="0">
                          <a:effectLst/>
                        </a:rPr>
                        <a:t>公元</a:t>
                      </a:r>
                      <a:r>
                        <a:rPr lang="en-US" sz="1000" kern="100" dirty="0">
                          <a:effectLst/>
                        </a:rPr>
                        <a:t>1856</a:t>
                      </a:r>
                      <a:r>
                        <a:rPr lang="zh-HK" sz="1000" kern="100" dirty="0">
                          <a:effectLst/>
                        </a:rPr>
                        <a:t>，第二次鴉</a:t>
                      </a:r>
                      <a:r>
                        <a:rPr lang="zh-TW" sz="1000" kern="100" dirty="0">
                          <a:effectLst/>
                        </a:rPr>
                        <a:t>片戰爭</a:t>
                      </a:r>
                      <a:r>
                        <a:rPr lang="zh-HK" sz="1000" kern="100" dirty="0">
                          <a:effectLst/>
                        </a:rPr>
                        <a:t>爆</a:t>
                      </a:r>
                      <a:r>
                        <a:rPr lang="zh-TW" sz="1000" kern="100" dirty="0">
                          <a:effectLst/>
                        </a:rPr>
                        <a:t>發。</a:t>
                      </a:r>
                      <a:r>
                        <a:rPr lang="en-US" sz="1000" kern="100" dirty="0">
                          <a:effectLst/>
                        </a:rPr>
                        <a:t>(In 1856, the Second Opium War broke out.)</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4167565043"/>
                  </a:ext>
                </a:extLst>
              </a:tr>
              <a:tr h="486184">
                <a:tc>
                  <a:txBody>
                    <a:bodyPr/>
                    <a:lstStyle/>
                    <a:p>
                      <a:r>
                        <a:rPr lang="en-US" sz="1000" kern="100">
                          <a:effectLst/>
                        </a:rPr>
                        <a:t>10</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zh-TW" sz="1000" kern="100">
                          <a:effectLst/>
                        </a:rPr>
                        <a:t>同治帝</a:t>
                      </a:r>
                      <a:r>
                        <a:rPr lang="en-US" sz="1000" kern="100">
                          <a:effectLst/>
                        </a:rPr>
                        <a:t>(Emperor Tongzhi) </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a:effectLst/>
                        </a:rPr>
                        <a:t>1861 – 1875</a:t>
                      </a:r>
                      <a:endParaRPr lang="zh-TW" sz="10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nchor="ctr"/>
                </a:tc>
                <a:tc>
                  <a:txBody>
                    <a:bodyPr/>
                    <a:lstStyle/>
                    <a:p>
                      <a:r>
                        <a:rPr lang="en-US" sz="1000" kern="100" dirty="0">
                          <a:effectLst/>
                        </a:rPr>
                        <a:t>K. </a:t>
                      </a:r>
                      <a:r>
                        <a:rPr lang="zh-TW" sz="1000" kern="100" dirty="0">
                          <a:effectLst/>
                        </a:rPr>
                        <a:t>公元</a:t>
                      </a:r>
                      <a:r>
                        <a:rPr lang="en-US" sz="1000" kern="100" dirty="0">
                          <a:effectLst/>
                        </a:rPr>
                        <a:t>1864</a:t>
                      </a:r>
                      <a:r>
                        <a:rPr lang="zh-TW" sz="1000" kern="100" dirty="0">
                          <a:effectLst/>
                        </a:rPr>
                        <a:t>，</a:t>
                      </a:r>
                      <a:r>
                        <a:rPr lang="zh-HK" sz="1000" kern="100" dirty="0">
                          <a:effectLst/>
                        </a:rPr>
                        <a:t>太平天國滅亡。</a:t>
                      </a:r>
                      <a:r>
                        <a:rPr lang="en-US" sz="1000" kern="100" dirty="0">
                          <a:effectLst/>
                        </a:rPr>
                        <a:t>(In 1864, the Taiping Heavenly Kingdom was defeated.)</a:t>
                      </a:r>
                      <a:endParaRPr lang="zh-TW" sz="1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5863" marR="35863" marT="0" marB="0"/>
                </a:tc>
                <a:extLst>
                  <a:ext uri="{0D108BD9-81ED-4DB2-BD59-A6C34878D82A}">
                    <a16:rowId xmlns:a16="http://schemas.microsoft.com/office/drawing/2014/main" val="2600900039"/>
                  </a:ext>
                </a:extLst>
              </a:tr>
            </a:tbl>
          </a:graphicData>
        </a:graphic>
      </p:graphicFrame>
      <p:sp>
        <p:nvSpPr>
          <p:cNvPr id="9" name="文字方塊 8">
            <a:extLst>
              <a:ext uri="{FF2B5EF4-FFF2-40B4-BE49-F238E27FC236}">
                <a16:creationId xmlns:a16="http://schemas.microsoft.com/office/drawing/2014/main" id="{97C525F3-A8DA-E73B-7C11-1E6B4CE7F8E7}"/>
              </a:ext>
            </a:extLst>
          </p:cNvPr>
          <p:cNvSpPr txBox="1"/>
          <p:nvPr/>
        </p:nvSpPr>
        <p:spPr>
          <a:xfrm>
            <a:off x="126590" y="3719311"/>
            <a:ext cx="4338765" cy="2954655"/>
          </a:xfrm>
          <a:prstGeom prst="rect">
            <a:avLst/>
          </a:prstGeom>
          <a:noFill/>
        </p:spPr>
        <p:txBody>
          <a:bodyPr wrap="square" rtlCol="0">
            <a:spAutoFit/>
          </a:bodyPr>
          <a:lstStyle/>
          <a:p>
            <a:r>
              <a:rPr lang="en-US" altLang="zh-HK" sz="2800" dirty="0"/>
              <a:t>7. </a:t>
            </a:r>
            <a:r>
              <a:rPr lang="zh-HK" altLang="zh-HK" sz="2800" dirty="0"/>
              <a:t>這三位皇帝共統治了多少年？</a:t>
            </a:r>
            <a:r>
              <a:rPr lang="en-US" altLang="zh-HK" sz="2800" dirty="0"/>
              <a:t>(</a:t>
            </a:r>
            <a:r>
              <a:rPr lang="zh-HK" altLang="zh-HK" sz="2800" dirty="0"/>
              <a:t>寫出算式</a:t>
            </a:r>
            <a:r>
              <a:rPr lang="en-US" altLang="zh-HK" sz="2800" dirty="0"/>
              <a:t>)</a:t>
            </a:r>
            <a:r>
              <a:rPr lang="zh-HK" altLang="zh-HK" sz="2800" dirty="0"/>
              <a:t>。</a:t>
            </a:r>
            <a:r>
              <a:rPr lang="en-US" altLang="zh-HK" sz="2800" dirty="0"/>
              <a:t>(Please calculate how long these three emperors of the Qing Dynasty ruled (write down the equations).)</a:t>
            </a:r>
            <a:endParaRPr lang="zh-TW" altLang="zh-HK" sz="2800" dirty="0"/>
          </a:p>
          <a:p>
            <a:endParaRPr kumimoji="1" lang="zh-HK" altLang="en-US" dirty="0"/>
          </a:p>
        </p:txBody>
      </p:sp>
      <p:sp>
        <p:nvSpPr>
          <p:cNvPr id="10" name="文字方塊 9">
            <a:extLst>
              <a:ext uri="{FF2B5EF4-FFF2-40B4-BE49-F238E27FC236}">
                <a16:creationId xmlns:a16="http://schemas.microsoft.com/office/drawing/2014/main" id="{C74A2281-F11E-3567-9302-D28324B7CD7C}"/>
              </a:ext>
            </a:extLst>
          </p:cNvPr>
          <p:cNvSpPr txBox="1"/>
          <p:nvPr/>
        </p:nvSpPr>
        <p:spPr>
          <a:xfrm>
            <a:off x="126590" y="6273856"/>
            <a:ext cx="6340561" cy="800219"/>
          </a:xfrm>
          <a:prstGeom prst="rect">
            <a:avLst/>
          </a:prstGeom>
          <a:noFill/>
        </p:spPr>
        <p:txBody>
          <a:bodyPr wrap="square" rtlCol="0">
            <a:spAutoFit/>
          </a:bodyPr>
          <a:lstStyle/>
          <a:p>
            <a:r>
              <a:rPr lang="en-US" altLang="zh-HK" sz="2800" dirty="0">
                <a:solidFill>
                  <a:srgbClr val="FF0000"/>
                </a:solidFill>
              </a:rPr>
              <a:t>1796 – 1661 = 135 </a:t>
            </a:r>
            <a:r>
              <a:rPr lang="zh-HK" altLang="zh-HK" sz="2800" dirty="0">
                <a:solidFill>
                  <a:srgbClr val="FF0000"/>
                </a:solidFill>
              </a:rPr>
              <a:t>年</a:t>
            </a:r>
            <a:r>
              <a:rPr lang="en-US" altLang="zh-HK" sz="2800" dirty="0">
                <a:solidFill>
                  <a:srgbClr val="FF0000"/>
                </a:solidFill>
              </a:rPr>
              <a:t>years</a:t>
            </a:r>
            <a:endParaRPr lang="zh-TW" altLang="zh-HK" sz="2800" dirty="0">
              <a:solidFill>
                <a:srgbClr val="FF0000"/>
              </a:solidFill>
            </a:endParaRPr>
          </a:p>
          <a:p>
            <a:endParaRPr kumimoji="1" lang="zh-HK" altLang="en-US" dirty="0"/>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12</a:t>
            </a:fld>
            <a:endParaRPr kumimoji="1" lang="zh-HK" altLang="en-US"/>
          </a:p>
        </p:txBody>
      </p:sp>
    </p:spTree>
    <p:extLst>
      <p:ext uri="{BB962C8B-B14F-4D97-AF65-F5344CB8AC3E}">
        <p14:creationId xmlns:p14="http://schemas.microsoft.com/office/powerpoint/2010/main" val="40027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CC0CAD-9E9B-A180-75B8-5A57A48D7EEE}"/>
              </a:ext>
            </a:extLst>
          </p:cNvPr>
          <p:cNvSpPr>
            <a:spLocks noGrp="1"/>
          </p:cNvSpPr>
          <p:nvPr>
            <p:ph type="title"/>
          </p:nvPr>
        </p:nvSpPr>
        <p:spPr>
          <a:xfrm>
            <a:off x="444010" y="175145"/>
            <a:ext cx="8480181" cy="1325563"/>
          </a:xfrm>
        </p:spPr>
        <p:txBody>
          <a:bodyPr>
            <a:normAutofit/>
          </a:bodyPr>
          <a:lstStyle/>
          <a:p>
            <a:r>
              <a:rPr lang="zh-HK" altLang="zh-HK" sz="3200" b="1" dirty="0"/>
              <a:t>資料五：滿族的髮</a:t>
            </a:r>
            <a:r>
              <a:rPr lang="zh-TW" altLang="zh-HK" sz="3200" b="1" dirty="0"/>
              <a:t>型</a:t>
            </a:r>
            <a:r>
              <a:rPr lang="zh-HK" altLang="zh-HK" sz="3200" b="1" dirty="0"/>
              <a:t>和服</a:t>
            </a:r>
            <a:r>
              <a:rPr lang="zh-TW" altLang="zh-HK" sz="3200" b="1" dirty="0"/>
              <a:t>飾</a:t>
            </a:r>
            <a:r>
              <a:rPr lang="en-US" altLang="zh-HK" sz="3200" b="1" dirty="0"/>
              <a:t>(Source E: Hairstyles and </a:t>
            </a:r>
            <a:r>
              <a:rPr lang="en-US" altLang="zh-HK" sz="3200" b="1" dirty="0" err="1"/>
              <a:t>clothings</a:t>
            </a:r>
            <a:r>
              <a:rPr lang="en-US" altLang="zh-HK" sz="3200" b="1" dirty="0"/>
              <a:t> of Manchus)</a:t>
            </a:r>
            <a:endParaRPr kumimoji="1" lang="zh-HK" altLang="en-US" sz="3200" dirty="0"/>
          </a:p>
        </p:txBody>
      </p:sp>
      <p:pic>
        <p:nvPicPr>
          <p:cNvPr id="4" name="內容版面配置區 3">
            <a:extLst>
              <a:ext uri="{FF2B5EF4-FFF2-40B4-BE49-F238E27FC236}">
                <a16:creationId xmlns:a16="http://schemas.microsoft.com/office/drawing/2014/main" id="{2ED70648-EB0E-BD15-168D-EA046C56A5E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720" y="1690689"/>
            <a:ext cx="1842919" cy="4351338"/>
          </a:xfrm>
          <a:prstGeom prst="rect">
            <a:avLst/>
          </a:prstGeom>
          <a:noFill/>
          <a:ln>
            <a:noFill/>
          </a:ln>
        </p:spPr>
      </p:pic>
      <p:sp>
        <p:nvSpPr>
          <p:cNvPr id="5" name="直線圖說文字 1 4">
            <a:extLst>
              <a:ext uri="{FF2B5EF4-FFF2-40B4-BE49-F238E27FC236}">
                <a16:creationId xmlns:a16="http://schemas.microsoft.com/office/drawing/2014/main" id="{63476FF3-BE32-089E-8528-80DC8A47E026}"/>
              </a:ext>
            </a:extLst>
          </p:cNvPr>
          <p:cNvSpPr/>
          <p:nvPr/>
        </p:nvSpPr>
        <p:spPr>
          <a:xfrm>
            <a:off x="2881827" y="1690689"/>
            <a:ext cx="1057275" cy="819150"/>
          </a:xfrm>
          <a:prstGeom prst="borderCallout1">
            <a:avLst>
              <a:gd name="adj1" fmla="val 18750"/>
              <a:gd name="adj2" fmla="val -8333"/>
              <a:gd name="adj3" fmla="val 49032"/>
              <a:gd name="adj4" fmla="val -46352"/>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zh-HK" sz="1400" kern="10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高高的大拉翅</a:t>
            </a:r>
            <a:r>
              <a:rPr lang="en-US" sz="1400" kern="10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(tall headdress)</a:t>
            </a:r>
            <a:endParaRPr lang="zh-TW" sz="1200" kern="100">
              <a:effectLst/>
              <a:latin typeface="Times New Roman" panose="02020603050405020304" pitchFamily="18" charset="0"/>
              <a:ea typeface="新細明體" panose="02020500000000000000" pitchFamily="18" charset="-120"/>
              <a:cs typeface="新細明體" panose="02020500000000000000" pitchFamily="18" charset="-120"/>
            </a:endParaRPr>
          </a:p>
        </p:txBody>
      </p:sp>
      <p:pic>
        <p:nvPicPr>
          <p:cNvPr id="6" name="圖片 5" descr="go1">
            <a:extLst>
              <a:ext uri="{FF2B5EF4-FFF2-40B4-BE49-F238E27FC236}">
                <a16:creationId xmlns:a16="http://schemas.microsoft.com/office/drawing/2014/main" id="{F0C2C0B8-494B-9A89-3527-3005DB8697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775" y="3029457"/>
            <a:ext cx="2751455" cy="2751455"/>
          </a:xfrm>
          <a:prstGeom prst="rect">
            <a:avLst/>
          </a:prstGeom>
          <a:noFill/>
          <a:ln>
            <a:noFill/>
          </a:ln>
        </p:spPr>
      </p:pic>
      <p:sp>
        <p:nvSpPr>
          <p:cNvPr id="7" name="直線圖說文字 1 6">
            <a:extLst>
              <a:ext uri="{FF2B5EF4-FFF2-40B4-BE49-F238E27FC236}">
                <a16:creationId xmlns:a16="http://schemas.microsoft.com/office/drawing/2014/main" id="{C9E803D9-E45C-70A2-74E5-9BF53B8E34AE}"/>
              </a:ext>
            </a:extLst>
          </p:cNvPr>
          <p:cNvSpPr/>
          <p:nvPr/>
        </p:nvSpPr>
        <p:spPr>
          <a:xfrm>
            <a:off x="2545709" y="4854661"/>
            <a:ext cx="1000125" cy="1028700"/>
          </a:xfrm>
          <a:prstGeom prst="borderCallout1">
            <a:avLst>
              <a:gd name="adj1" fmla="val 81420"/>
              <a:gd name="adj2" fmla="val -1862"/>
              <a:gd name="adj3" fmla="val 108630"/>
              <a:gd name="adj4" fmla="val -71080"/>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zh-HK" sz="1400" kern="10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高底鞋</a:t>
            </a:r>
            <a:r>
              <a:rPr lang="en-US" sz="1400" kern="10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(Shoes with raised bottom)</a:t>
            </a:r>
            <a:endParaRPr lang="zh-TW" sz="1200" kern="10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8" name="直線圖說文字 1 7">
            <a:extLst>
              <a:ext uri="{FF2B5EF4-FFF2-40B4-BE49-F238E27FC236}">
                <a16:creationId xmlns:a16="http://schemas.microsoft.com/office/drawing/2014/main" id="{BA1A4229-651A-75E8-1002-A6B0CC714B2E}"/>
              </a:ext>
            </a:extLst>
          </p:cNvPr>
          <p:cNvSpPr/>
          <p:nvPr/>
        </p:nvSpPr>
        <p:spPr>
          <a:xfrm>
            <a:off x="5613580" y="1811295"/>
            <a:ext cx="2533650" cy="838200"/>
          </a:xfrm>
          <a:prstGeom prst="borderCallout1">
            <a:avLst>
              <a:gd name="adj1" fmla="val 102009"/>
              <a:gd name="adj2" fmla="val 30414"/>
              <a:gd name="adj3" fmla="val 230602"/>
              <a:gd name="adj4" fmla="val 33379"/>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zh-HK" sz="1400" kern="10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光禿禿的前額和一根長長的辮子</a:t>
            </a:r>
            <a:r>
              <a:rPr lang="en-US" sz="1400" kern="10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(a bare forehead and a single long braid of hair)</a:t>
            </a:r>
            <a:endParaRPr lang="zh-TW" sz="1200" kern="10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9" name="文字方塊 2">
            <a:extLst>
              <a:ext uri="{FF2B5EF4-FFF2-40B4-BE49-F238E27FC236}">
                <a16:creationId xmlns:a16="http://schemas.microsoft.com/office/drawing/2014/main" id="{2AB22BD7-44F2-FD03-F7F2-AA1C4F38E3B4}"/>
              </a:ext>
            </a:extLst>
          </p:cNvPr>
          <p:cNvSpPr txBox="1">
            <a:spLocks noChangeArrowheads="1"/>
          </p:cNvSpPr>
          <p:nvPr/>
        </p:nvSpPr>
        <p:spPr bwMode="auto">
          <a:xfrm>
            <a:off x="3531192" y="3569338"/>
            <a:ext cx="1123950" cy="337185"/>
          </a:xfrm>
          <a:prstGeom prst="rect">
            <a:avLst/>
          </a:prstGeom>
          <a:solidFill>
            <a:srgbClr val="FFFFFF"/>
          </a:solidFill>
          <a:ln w="9525">
            <a:solidFill>
              <a:schemeClr val="accent1"/>
            </a:solidFill>
            <a:miter lim="800000"/>
            <a:headEnd/>
            <a:tailEnd/>
          </a:ln>
        </p:spPr>
        <p:txBody>
          <a:bodyPr rot="0" vert="horz" wrap="square" lIns="91440" tIns="45720" rIns="91440" bIns="45720" anchor="t" anchorCtr="0">
            <a:spAutoFit/>
          </a:bodyPr>
          <a:lstStyle/>
          <a:p>
            <a:r>
              <a:rPr lang="zh-HK" sz="14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袍服</a:t>
            </a:r>
            <a:r>
              <a:rPr lang="en-US" sz="14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a:t>
            </a:r>
            <a:r>
              <a:rPr lang="en-US" sz="1400" kern="100" dirty="0">
                <a:effectLst/>
                <a:latin typeface="Times New Roman" panose="02020603050405020304" pitchFamily="18" charset="0"/>
                <a:ea typeface="新細明體" panose="02020500000000000000" pitchFamily="18" charset="-120"/>
                <a:cs typeface="新細明體" panose="02020500000000000000" pitchFamily="18" charset="-120"/>
              </a:rPr>
              <a:t>robes)</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cxnSp>
        <p:nvCxnSpPr>
          <p:cNvPr id="10" name="直線接點 9">
            <a:extLst>
              <a:ext uri="{FF2B5EF4-FFF2-40B4-BE49-F238E27FC236}">
                <a16:creationId xmlns:a16="http://schemas.microsoft.com/office/drawing/2014/main" id="{BD9DE24D-1CCA-4C6B-68BF-15FB645E536B}"/>
              </a:ext>
            </a:extLst>
          </p:cNvPr>
          <p:cNvCxnSpPr/>
          <p:nvPr/>
        </p:nvCxnSpPr>
        <p:spPr>
          <a:xfrm>
            <a:off x="4733787" y="3827382"/>
            <a:ext cx="1323975" cy="742950"/>
          </a:xfrm>
          <a:prstGeom prst="line">
            <a:avLst/>
          </a:prstGeom>
          <a:noFill/>
          <a:ln w="28575" cap="flat" cmpd="sng" algn="ctr">
            <a:solidFill>
              <a:srgbClr val="5B9BD5"/>
            </a:solidFill>
            <a:prstDash val="solid"/>
            <a:miter lim="800000"/>
          </a:ln>
          <a:effectLst/>
        </p:spPr>
      </p:cxnSp>
      <p:cxnSp>
        <p:nvCxnSpPr>
          <p:cNvPr id="11" name="直線接點 10">
            <a:extLst>
              <a:ext uri="{FF2B5EF4-FFF2-40B4-BE49-F238E27FC236}">
                <a16:creationId xmlns:a16="http://schemas.microsoft.com/office/drawing/2014/main" id="{4C049A83-D908-79FF-7EEB-43C914ADA9F2}"/>
              </a:ext>
            </a:extLst>
          </p:cNvPr>
          <p:cNvCxnSpPr>
            <a:cxnSpLocks/>
          </p:cNvCxnSpPr>
          <p:nvPr/>
        </p:nvCxnSpPr>
        <p:spPr>
          <a:xfrm flipV="1">
            <a:off x="2281262" y="3737930"/>
            <a:ext cx="1129202" cy="5617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標題 1">
            <a:extLst>
              <a:ext uri="{FF2B5EF4-FFF2-40B4-BE49-F238E27FC236}">
                <a16:creationId xmlns:a16="http://schemas.microsoft.com/office/drawing/2014/main" id="{78ED394F-C2B2-46D8-214A-E50BF8CBB604}"/>
              </a:ext>
            </a:extLst>
          </p:cNvPr>
          <p:cNvSpPr txBox="1">
            <a:spLocks/>
          </p:cNvSpPr>
          <p:nvPr/>
        </p:nvSpPr>
        <p:spPr>
          <a:xfrm>
            <a:off x="349197" y="6148913"/>
            <a:ext cx="7886700" cy="5461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HK" sz="1800" dirty="0"/>
              <a:t>8. </a:t>
            </a:r>
            <a:r>
              <a:rPr lang="zh-HK" altLang="zh-HK" sz="1800" dirty="0"/>
              <a:t>請畫上你們的民族服飾。</a:t>
            </a:r>
            <a:r>
              <a:rPr lang="en-US" altLang="zh-HK" sz="1800" dirty="0"/>
              <a:t>(Please draw the folk costumes of your ethnic groups.)</a:t>
            </a:r>
            <a:r>
              <a:rPr lang="zh-TW" altLang="zh-HK" sz="1800" dirty="0"/>
              <a:t> </a:t>
            </a:r>
            <a:endParaRPr kumimoji="1" lang="zh-HK" altLang="en-US" sz="1800" dirty="0"/>
          </a:p>
        </p:txBody>
      </p:sp>
      <p:sp>
        <p:nvSpPr>
          <p:cNvPr id="3" name="Slide Number Placeholder 2"/>
          <p:cNvSpPr>
            <a:spLocks noGrp="1"/>
          </p:cNvSpPr>
          <p:nvPr>
            <p:ph type="sldNum" sz="quarter" idx="12"/>
          </p:nvPr>
        </p:nvSpPr>
        <p:spPr/>
        <p:txBody>
          <a:bodyPr/>
          <a:lstStyle/>
          <a:p>
            <a:fld id="{78CD4315-06FD-E848-B5E8-0943C9240EC2}" type="slidenum">
              <a:rPr kumimoji="1" lang="zh-HK" altLang="en-US" smtClean="0"/>
              <a:t>13</a:t>
            </a:fld>
            <a:endParaRPr kumimoji="1" lang="zh-HK" altLang="en-US"/>
          </a:p>
        </p:txBody>
      </p:sp>
    </p:spTree>
    <p:extLst>
      <p:ext uri="{BB962C8B-B14F-4D97-AF65-F5344CB8AC3E}">
        <p14:creationId xmlns:p14="http://schemas.microsoft.com/office/powerpoint/2010/main" val="289016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7249EC-A350-2314-1D09-BCE88B05FCA2}"/>
              </a:ext>
            </a:extLst>
          </p:cNvPr>
          <p:cNvSpPr>
            <a:spLocks noGrp="1"/>
          </p:cNvSpPr>
          <p:nvPr>
            <p:ph type="title"/>
          </p:nvPr>
        </p:nvSpPr>
        <p:spPr>
          <a:xfrm>
            <a:off x="149469" y="145318"/>
            <a:ext cx="8862645" cy="1325563"/>
          </a:xfrm>
        </p:spPr>
        <p:txBody>
          <a:bodyPr>
            <a:noAutofit/>
          </a:bodyPr>
          <a:lstStyle/>
          <a:p>
            <a:r>
              <a:rPr lang="zh-HK" altLang="zh-HK" sz="3200" b="1" dirty="0" smtClean="0"/>
              <a:t>清</a:t>
            </a:r>
            <a:r>
              <a:rPr lang="zh-HK" altLang="zh-HK" sz="3200" b="1" dirty="0"/>
              <a:t>初盛世</a:t>
            </a:r>
            <a:r>
              <a:rPr lang="en-US" altLang="zh-HK" sz="3200" b="1" dirty="0"/>
              <a:t>(The golden ages of the early Qing Dynasty)</a:t>
            </a:r>
            <a:endParaRPr kumimoji="1" lang="zh-HK" altLang="en-US" sz="3200" dirty="0"/>
          </a:p>
        </p:txBody>
      </p:sp>
      <p:sp>
        <p:nvSpPr>
          <p:cNvPr id="3" name="內容版面配置區 2">
            <a:extLst>
              <a:ext uri="{FF2B5EF4-FFF2-40B4-BE49-F238E27FC236}">
                <a16:creationId xmlns:a16="http://schemas.microsoft.com/office/drawing/2014/main" id="{6165F34E-FDD5-3434-5BEB-4E92B8874D3F}"/>
              </a:ext>
            </a:extLst>
          </p:cNvPr>
          <p:cNvSpPr>
            <a:spLocks noGrp="1"/>
          </p:cNvSpPr>
          <p:nvPr>
            <p:ph idx="1"/>
          </p:nvPr>
        </p:nvSpPr>
        <p:spPr/>
        <p:txBody>
          <a:bodyPr/>
          <a:lstStyle/>
          <a:p>
            <a:r>
              <a:rPr lang="zh-HK" altLang="zh-HK" dirty="0"/>
              <a:t>清初盛世由</a:t>
            </a:r>
            <a:r>
              <a:rPr lang="zh-TW" altLang="zh-HK" dirty="0"/>
              <a:t>康熙帝</a:t>
            </a:r>
            <a:r>
              <a:rPr lang="zh-HK" altLang="zh-HK" dirty="0"/>
              <a:t>開始，然後是</a:t>
            </a:r>
            <a:r>
              <a:rPr lang="zh-TW" altLang="zh-HK" dirty="0"/>
              <a:t>雍正帝</a:t>
            </a:r>
            <a:r>
              <a:rPr lang="zh-HK" altLang="zh-HK" dirty="0"/>
              <a:t>，接著是</a:t>
            </a:r>
            <a:r>
              <a:rPr lang="zh-TW" altLang="zh-HK" dirty="0"/>
              <a:t>乾隆帝</a:t>
            </a:r>
            <a:r>
              <a:rPr lang="zh-HK" altLang="zh-HK" dirty="0"/>
              <a:t>。</a:t>
            </a:r>
            <a:r>
              <a:rPr lang="en-US" altLang="zh-HK" dirty="0"/>
              <a:t>(The golden ages of the Qing Dynasty began with Emperor Kangxi, followed by Emperor </a:t>
            </a:r>
            <a:r>
              <a:rPr lang="en-US" altLang="zh-HK" dirty="0" err="1"/>
              <a:t>Yongzheng</a:t>
            </a:r>
            <a:r>
              <a:rPr lang="en-US" altLang="zh-HK" dirty="0"/>
              <a:t> and then Emperor Qianlong.)</a:t>
            </a:r>
            <a:endParaRPr lang="zh-TW" altLang="zh-HK" dirty="0"/>
          </a:p>
          <a:p>
            <a:endParaRPr kumimoji="1" lang="zh-HK" altLang="en-US" dirty="0"/>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14</a:t>
            </a:fld>
            <a:endParaRPr kumimoji="1" lang="zh-HK" altLang="en-US"/>
          </a:p>
        </p:txBody>
      </p:sp>
    </p:spTree>
    <p:extLst>
      <p:ext uri="{BB962C8B-B14F-4D97-AF65-F5344CB8AC3E}">
        <p14:creationId xmlns:p14="http://schemas.microsoft.com/office/powerpoint/2010/main" val="1240968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F48D23-66E1-BBF6-690A-56BB5EF312E1}"/>
              </a:ext>
            </a:extLst>
          </p:cNvPr>
          <p:cNvSpPr>
            <a:spLocks noGrp="1"/>
          </p:cNvSpPr>
          <p:nvPr>
            <p:ph type="title"/>
          </p:nvPr>
        </p:nvSpPr>
        <p:spPr>
          <a:xfrm>
            <a:off x="303930" y="54613"/>
            <a:ext cx="7886700" cy="746982"/>
          </a:xfrm>
        </p:spPr>
        <p:txBody>
          <a:bodyPr>
            <a:normAutofit/>
          </a:bodyPr>
          <a:lstStyle/>
          <a:p>
            <a:r>
              <a:rPr lang="en-US" altLang="zh-HK" sz="3200" dirty="0"/>
              <a:t>I. </a:t>
            </a:r>
            <a:r>
              <a:rPr lang="zh-HK" altLang="zh-HK" sz="3200" dirty="0"/>
              <a:t>康熙帝</a:t>
            </a:r>
            <a:r>
              <a:rPr lang="en-US" altLang="zh-HK" sz="3200" dirty="0"/>
              <a:t>(Emperor Kangxi)</a:t>
            </a:r>
            <a:endParaRPr kumimoji="1" lang="zh-HK" altLang="en-US" sz="3200" dirty="0"/>
          </a:p>
        </p:txBody>
      </p:sp>
      <p:sp>
        <p:nvSpPr>
          <p:cNvPr id="3" name="內容版面配置區 2">
            <a:extLst>
              <a:ext uri="{FF2B5EF4-FFF2-40B4-BE49-F238E27FC236}">
                <a16:creationId xmlns:a16="http://schemas.microsoft.com/office/drawing/2014/main" id="{8DE29BA1-156E-1DA5-1010-D8CCF500C21D}"/>
              </a:ext>
            </a:extLst>
          </p:cNvPr>
          <p:cNvSpPr>
            <a:spLocks noGrp="1"/>
          </p:cNvSpPr>
          <p:nvPr>
            <p:ph idx="1"/>
          </p:nvPr>
        </p:nvSpPr>
        <p:spPr>
          <a:xfrm>
            <a:off x="240442" y="673368"/>
            <a:ext cx="8666166" cy="1820376"/>
          </a:xfrm>
        </p:spPr>
        <p:txBody>
          <a:bodyPr>
            <a:normAutofit/>
          </a:bodyPr>
          <a:lstStyle/>
          <a:p>
            <a:pPr marL="0" indent="0">
              <a:buNone/>
            </a:pPr>
            <a:r>
              <a:rPr lang="zh-HK" altLang="zh-HK" sz="1800" dirty="0"/>
              <a:t>資料一：康熙帝與路易十四</a:t>
            </a:r>
            <a:r>
              <a:rPr lang="en-US" altLang="zh-HK" sz="1800" dirty="0"/>
              <a:t> (Source </a:t>
            </a:r>
            <a:r>
              <a:rPr lang="en-US" altLang="zh-HK" sz="1800" dirty="0" err="1"/>
              <a:t>A:Emperor</a:t>
            </a:r>
            <a:r>
              <a:rPr lang="en-US" altLang="zh-HK" sz="1800" dirty="0"/>
              <a:t> Kangxi and Louis XIV)</a:t>
            </a:r>
            <a:endParaRPr lang="zh-TW" altLang="zh-HK" sz="1800" dirty="0"/>
          </a:p>
          <a:p>
            <a:pPr marL="0" indent="0">
              <a:buNone/>
            </a:pPr>
            <a:r>
              <a:rPr lang="zh-HK" altLang="zh-HK" sz="1800" dirty="0"/>
              <a:t>十七世紀中後期至十八世紀初，中國和法國分別由康熙帝和路易十四統治。他們都被認為是各自國家最偉大的統治者。我們一起探</a:t>
            </a:r>
            <a:r>
              <a:rPr lang="zh-TW" altLang="zh-HK" sz="1800" dirty="0"/>
              <a:t>索</a:t>
            </a:r>
            <a:r>
              <a:rPr lang="zh-HK" altLang="zh-HK" sz="1800" dirty="0"/>
              <a:t>同一時代的兩位皇帝吧！</a:t>
            </a:r>
            <a:r>
              <a:rPr lang="en-US" altLang="zh-HK" sz="1800" dirty="0"/>
              <a:t>(In the latter half of the 17th and the early 18th centuries, China was ruled by Emperor Kangxi, while Louis XIV ruled France. They were regarded as the greatest rulers in their respective countries. Let’s explore two emperors in the contemporary time!)</a:t>
            </a:r>
            <a:endParaRPr lang="zh-TW" altLang="zh-HK" sz="1800" dirty="0"/>
          </a:p>
          <a:p>
            <a:pPr marL="0" indent="0">
              <a:buNone/>
            </a:pPr>
            <a:endParaRPr kumimoji="1" lang="zh-HK" altLang="en-US" dirty="0"/>
          </a:p>
        </p:txBody>
      </p:sp>
      <p:graphicFrame>
        <p:nvGraphicFramePr>
          <p:cNvPr id="4" name="表格 4">
            <a:extLst>
              <a:ext uri="{FF2B5EF4-FFF2-40B4-BE49-F238E27FC236}">
                <a16:creationId xmlns:a16="http://schemas.microsoft.com/office/drawing/2014/main" id="{8741D6DC-8A9F-951B-CC19-9A2054E3620E}"/>
              </a:ext>
            </a:extLst>
          </p:cNvPr>
          <p:cNvGraphicFramePr>
            <a:graphicFrameLocks noGrp="1"/>
          </p:cNvGraphicFramePr>
          <p:nvPr>
            <p:extLst>
              <p:ext uri="{D42A27DB-BD31-4B8C-83A1-F6EECF244321}">
                <p14:modId xmlns:p14="http://schemas.microsoft.com/office/powerpoint/2010/main" val="2990401619"/>
              </p:ext>
            </p:extLst>
          </p:nvPr>
        </p:nvGraphicFramePr>
        <p:xfrm>
          <a:off x="291294" y="2390900"/>
          <a:ext cx="8453209" cy="4068296"/>
        </p:xfrm>
        <a:graphic>
          <a:graphicData uri="http://schemas.openxmlformats.org/drawingml/2006/table">
            <a:tbl>
              <a:tblPr firstRow="1" bandRow="1">
                <a:tableStyleId>{5C22544A-7EE6-4342-B048-85BDC9FD1C3A}</a:tableStyleId>
              </a:tblPr>
              <a:tblGrid>
                <a:gridCol w="1115475">
                  <a:extLst>
                    <a:ext uri="{9D8B030D-6E8A-4147-A177-3AD203B41FA5}">
                      <a16:colId xmlns:a16="http://schemas.microsoft.com/office/drawing/2014/main" val="1019983921"/>
                    </a:ext>
                  </a:extLst>
                </a:gridCol>
                <a:gridCol w="3631223">
                  <a:extLst>
                    <a:ext uri="{9D8B030D-6E8A-4147-A177-3AD203B41FA5}">
                      <a16:colId xmlns:a16="http://schemas.microsoft.com/office/drawing/2014/main" val="1917649731"/>
                    </a:ext>
                  </a:extLst>
                </a:gridCol>
                <a:gridCol w="3706511">
                  <a:extLst>
                    <a:ext uri="{9D8B030D-6E8A-4147-A177-3AD203B41FA5}">
                      <a16:colId xmlns:a16="http://schemas.microsoft.com/office/drawing/2014/main" val="1967880638"/>
                    </a:ext>
                  </a:extLst>
                </a:gridCol>
              </a:tblGrid>
              <a:tr h="657419">
                <a:tc>
                  <a:txBody>
                    <a:bodyPr/>
                    <a:lstStyle/>
                    <a:p>
                      <a:endParaRPr lang="zh-HK" altLang="en-US"/>
                    </a:p>
                  </a:txBody>
                  <a:tcPr/>
                </a:tc>
                <a:tc>
                  <a:txBody>
                    <a:bodyPr/>
                    <a:lstStyle/>
                    <a:p>
                      <a:r>
                        <a:rPr lang="zh-HK" altLang="en-US" b="0" dirty="0"/>
                        <a:t>清朝</a:t>
                      </a:r>
                      <a:r>
                        <a:rPr lang="en-US" altLang="zh-HK" b="0" dirty="0"/>
                        <a:t>(The Qing Dynasty)</a:t>
                      </a:r>
                      <a:endParaRPr lang="zh-HK" altLang="en-US" b="0" dirty="0"/>
                    </a:p>
                  </a:txBody>
                  <a:tcPr/>
                </a:tc>
                <a:tc>
                  <a:txBody>
                    <a:bodyPr/>
                    <a:lstStyle/>
                    <a:p>
                      <a:r>
                        <a:rPr lang="zh-HK" altLang="zh-HK" sz="1800" b="1" kern="1200" dirty="0">
                          <a:solidFill>
                            <a:schemeClr val="lt1"/>
                          </a:solidFill>
                          <a:effectLst/>
                          <a:latin typeface="+mn-lt"/>
                          <a:ea typeface="+mn-ea"/>
                          <a:cs typeface="+mn-cs"/>
                        </a:rPr>
                        <a:t>法國</a:t>
                      </a:r>
                      <a:r>
                        <a:rPr lang="en-US" altLang="zh-HK" sz="1800" b="1" kern="1200" dirty="0">
                          <a:solidFill>
                            <a:schemeClr val="lt1"/>
                          </a:solidFill>
                          <a:effectLst/>
                          <a:latin typeface="+mn-lt"/>
                          <a:ea typeface="+mn-ea"/>
                          <a:cs typeface="+mn-cs"/>
                        </a:rPr>
                        <a:t>(France)</a:t>
                      </a:r>
                      <a:r>
                        <a:rPr lang="zh-TW" altLang="zh-HK" dirty="0">
                          <a:effectLst/>
                        </a:rPr>
                        <a:t> </a:t>
                      </a:r>
                      <a:endParaRPr lang="zh-HK" altLang="en-US" dirty="0"/>
                    </a:p>
                  </a:txBody>
                  <a:tcPr/>
                </a:tc>
                <a:extLst>
                  <a:ext uri="{0D108BD9-81ED-4DB2-BD59-A6C34878D82A}">
                    <a16:rowId xmlns:a16="http://schemas.microsoft.com/office/drawing/2014/main" val="3344662771"/>
                  </a:ext>
                </a:extLst>
              </a:tr>
              <a:tr h="3410877">
                <a:tc>
                  <a:txBody>
                    <a:bodyPr/>
                    <a:lstStyle/>
                    <a:p>
                      <a:r>
                        <a:rPr lang="zh-HK" altLang="zh-HK" sz="1800" kern="1200" dirty="0">
                          <a:solidFill>
                            <a:schemeClr val="dk1"/>
                          </a:solidFill>
                          <a:effectLst/>
                          <a:latin typeface="+mn-lt"/>
                          <a:ea typeface="+mn-ea"/>
                          <a:cs typeface="+mn-cs"/>
                        </a:rPr>
                        <a:t>皇帝</a:t>
                      </a:r>
                      <a:endParaRPr lang="zh-TW" altLang="zh-HK" sz="1800" kern="1200" dirty="0">
                        <a:solidFill>
                          <a:schemeClr val="dk1"/>
                        </a:solidFill>
                        <a:effectLst/>
                        <a:latin typeface="+mn-lt"/>
                        <a:ea typeface="+mn-ea"/>
                        <a:cs typeface="+mn-cs"/>
                      </a:endParaRPr>
                    </a:p>
                    <a:p>
                      <a:r>
                        <a:rPr lang="en-US" altLang="zh-HK" sz="1800" kern="1200" dirty="0">
                          <a:solidFill>
                            <a:schemeClr val="dk1"/>
                          </a:solidFill>
                          <a:effectLst/>
                          <a:latin typeface="+mn-lt"/>
                          <a:ea typeface="+mn-ea"/>
                          <a:cs typeface="+mn-cs"/>
                        </a:rPr>
                        <a:t>(Emperor)</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康熙帝</a:t>
                      </a:r>
                      <a:r>
                        <a:rPr lang="en-US" altLang="zh-HK" sz="1800" kern="1200" dirty="0">
                          <a:solidFill>
                            <a:schemeClr val="dk1"/>
                          </a:solidFill>
                          <a:effectLst/>
                          <a:latin typeface="+mn-lt"/>
                          <a:ea typeface="+mn-ea"/>
                          <a:cs typeface="+mn-cs"/>
                        </a:rPr>
                        <a:t>(Emperor Kangxi) </a:t>
                      </a:r>
                      <a:endParaRPr lang="zh-TW" altLang="zh-HK" sz="1800" kern="1200" dirty="0">
                        <a:solidFill>
                          <a:schemeClr val="dk1"/>
                        </a:solidFill>
                        <a:effectLst/>
                        <a:latin typeface="+mn-lt"/>
                        <a:ea typeface="+mn-ea"/>
                        <a:cs typeface="+mn-cs"/>
                      </a:endParaRPr>
                    </a:p>
                    <a:p>
                      <a:r>
                        <a:rPr lang="en-US" altLang="zh-HK" sz="1800" kern="1200" dirty="0">
                          <a:solidFill>
                            <a:schemeClr val="dk1"/>
                          </a:solidFill>
                          <a:effectLst/>
                          <a:latin typeface="+mn-lt"/>
                          <a:ea typeface="+mn-ea"/>
                          <a:cs typeface="+mn-cs"/>
                        </a:rPr>
                        <a:t>1661 – 1722</a:t>
                      </a:r>
                      <a:r>
                        <a:rPr lang="zh-HK" altLang="zh-HK" sz="1800" kern="1200" dirty="0">
                          <a:solidFill>
                            <a:schemeClr val="dk1"/>
                          </a:solidFill>
                          <a:effectLst/>
                          <a:latin typeface="+mn-lt"/>
                          <a:ea typeface="+mn-ea"/>
                          <a:cs typeface="+mn-cs"/>
                        </a:rPr>
                        <a:t>在位</a:t>
                      </a:r>
                      <a:r>
                        <a:rPr lang="en-US" altLang="zh-HK" sz="1800" kern="1200" dirty="0">
                          <a:solidFill>
                            <a:schemeClr val="dk1"/>
                          </a:solidFill>
                          <a:effectLst/>
                          <a:latin typeface="+mn-lt"/>
                          <a:ea typeface="+mn-ea"/>
                          <a:cs typeface="+mn-cs"/>
                        </a:rPr>
                        <a:t>(reigned)</a:t>
                      </a:r>
                      <a:endParaRPr lang="zh-TW" altLang="zh-HK" sz="1800" kern="1200" dirty="0">
                        <a:solidFill>
                          <a:schemeClr val="dk1"/>
                        </a:solidFill>
                        <a:effectLst/>
                        <a:latin typeface="+mn-lt"/>
                        <a:ea typeface="+mn-ea"/>
                        <a:cs typeface="+mn-cs"/>
                      </a:endParaRPr>
                    </a:p>
                    <a:p>
                      <a:endParaRPr lang="zh-HK" altLang="en-US" dirty="0"/>
                    </a:p>
                  </a:txBody>
                  <a:tcPr/>
                </a:tc>
                <a:tc>
                  <a:txBody>
                    <a:bodyPr/>
                    <a:lstStyle/>
                    <a:p>
                      <a:r>
                        <a:rPr lang="zh-HK" altLang="en-US" dirty="0"/>
                        <a:t>路易十四</a:t>
                      </a:r>
                      <a:r>
                        <a:rPr lang="en-US" altLang="zh-HK" dirty="0"/>
                        <a:t>(Louis XIV) 1643 – 1715</a:t>
                      </a:r>
                      <a:r>
                        <a:rPr lang="zh-HK" altLang="en-US" dirty="0"/>
                        <a:t>在位</a:t>
                      </a:r>
                      <a:r>
                        <a:rPr lang="en-US" altLang="zh-HK" dirty="0"/>
                        <a:t>(reigned)</a:t>
                      </a:r>
                      <a:endParaRPr lang="zh-HK" altLang="en-US" dirty="0"/>
                    </a:p>
                  </a:txBody>
                  <a:tcPr/>
                </a:tc>
                <a:extLst>
                  <a:ext uri="{0D108BD9-81ED-4DB2-BD59-A6C34878D82A}">
                    <a16:rowId xmlns:a16="http://schemas.microsoft.com/office/drawing/2014/main" val="1570733982"/>
                  </a:ext>
                </a:extLst>
              </a:tr>
            </a:tbl>
          </a:graphicData>
        </a:graphic>
      </p:graphicFrame>
      <p:pic>
        <p:nvPicPr>
          <p:cNvPr id="5" name="圖片 4">
            <a:extLst>
              <a:ext uri="{FF2B5EF4-FFF2-40B4-BE49-F238E27FC236}">
                <a16:creationId xmlns:a16="http://schemas.microsoft.com/office/drawing/2014/main" id="{34F38A9F-FB55-AF61-37CD-43CDD26FC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983" y="3675299"/>
            <a:ext cx="2073216" cy="2761922"/>
          </a:xfrm>
          <a:prstGeom prst="rect">
            <a:avLst/>
          </a:prstGeom>
        </p:spPr>
      </p:pic>
      <p:sp>
        <p:nvSpPr>
          <p:cNvPr id="7" name="文字方塊 6">
            <a:extLst>
              <a:ext uri="{FF2B5EF4-FFF2-40B4-BE49-F238E27FC236}">
                <a16:creationId xmlns:a16="http://schemas.microsoft.com/office/drawing/2014/main" id="{4137D710-A7EF-F383-0A1A-06FA22C3C92F}"/>
              </a:ext>
            </a:extLst>
          </p:cNvPr>
          <p:cNvSpPr txBox="1"/>
          <p:nvPr/>
        </p:nvSpPr>
        <p:spPr>
          <a:xfrm>
            <a:off x="3557072" y="5718127"/>
            <a:ext cx="1465950" cy="707886"/>
          </a:xfrm>
          <a:prstGeom prst="rect">
            <a:avLst/>
          </a:prstGeom>
          <a:noFill/>
        </p:spPr>
        <p:txBody>
          <a:bodyPr wrap="square" rtlCol="0">
            <a:spAutoFit/>
          </a:bodyPr>
          <a:lstStyle/>
          <a:p>
            <a:r>
              <a:rPr lang="en-US" altLang="zh-HK" sz="1000" dirty="0"/>
              <a:t>(</a:t>
            </a:r>
            <a:r>
              <a:rPr lang="zh-HK" altLang="zh-HK" sz="1000" dirty="0"/>
              <a:t>圖</a:t>
            </a:r>
            <a:r>
              <a:rPr lang="zh-TW" altLang="zh-HK" sz="1000" dirty="0"/>
              <a:t>像</a:t>
            </a:r>
            <a:r>
              <a:rPr lang="zh-HK" altLang="zh-HK" sz="1000" dirty="0"/>
              <a:t>來源：「國采朝章 </a:t>
            </a:r>
            <a:r>
              <a:rPr lang="en-US" altLang="zh-HK" sz="1000" dirty="0"/>
              <a:t>– </a:t>
            </a:r>
            <a:r>
              <a:rPr lang="zh-HK" altLang="zh-HK" sz="1000" dirty="0"/>
              <a:t>清代宮</a:t>
            </a:r>
            <a:r>
              <a:rPr lang="zh-TW" altLang="zh-HK" sz="1000" dirty="0"/>
              <a:t>廷</a:t>
            </a:r>
            <a:r>
              <a:rPr lang="zh-HK" altLang="zh-HK" sz="1000" dirty="0"/>
              <a:t>服</a:t>
            </a:r>
            <a:r>
              <a:rPr lang="zh-TW" altLang="zh-HK" sz="1000" dirty="0"/>
              <a:t>飾</a:t>
            </a:r>
            <a:r>
              <a:rPr lang="zh-HK" altLang="zh-HK" sz="1000" dirty="0"/>
              <a:t>」展</a:t>
            </a:r>
            <a:r>
              <a:rPr lang="zh-TW" altLang="zh-HK" sz="1000" dirty="0"/>
              <a:t>覽</a:t>
            </a:r>
            <a:r>
              <a:rPr lang="zh-HK" altLang="zh-HK" sz="1000" dirty="0"/>
              <a:t>小冊子，香港：香港歷史博物館，頁</a:t>
            </a:r>
            <a:r>
              <a:rPr lang="en-US" altLang="zh-HK" sz="1000" dirty="0"/>
              <a:t>4</a:t>
            </a:r>
            <a:r>
              <a:rPr lang="zh-HK" altLang="zh-HK" sz="1000" dirty="0"/>
              <a:t>。</a:t>
            </a:r>
            <a:r>
              <a:rPr lang="en-US" altLang="zh-HK" sz="1000" dirty="0" smtClean="0"/>
              <a:t>)</a:t>
            </a:r>
            <a:endParaRPr kumimoji="1" lang="zh-HK" altLang="en-US" dirty="0"/>
          </a:p>
        </p:txBody>
      </p:sp>
      <p:sp>
        <p:nvSpPr>
          <p:cNvPr id="6" name="Slide Number Placeholder 5"/>
          <p:cNvSpPr>
            <a:spLocks noGrp="1"/>
          </p:cNvSpPr>
          <p:nvPr>
            <p:ph type="sldNum" sz="quarter" idx="12"/>
          </p:nvPr>
        </p:nvSpPr>
        <p:spPr/>
        <p:txBody>
          <a:bodyPr/>
          <a:lstStyle/>
          <a:p>
            <a:fld id="{78CD4315-06FD-E848-B5E8-0943C9240EC2}" type="slidenum">
              <a:rPr kumimoji="1" lang="zh-HK" altLang="en-US" smtClean="0"/>
              <a:t>15</a:t>
            </a:fld>
            <a:endParaRPr kumimoji="1" lang="zh-HK" altLang="en-US"/>
          </a:p>
        </p:txBody>
      </p:sp>
      <p:pic>
        <p:nvPicPr>
          <p:cNvPr id="8" name="Picture 7"/>
          <p:cNvPicPr>
            <a:picLocks noChangeAspect="1"/>
          </p:cNvPicPr>
          <p:nvPr/>
        </p:nvPicPr>
        <p:blipFill>
          <a:blip r:embed="rId3"/>
          <a:stretch>
            <a:fillRect/>
          </a:stretch>
        </p:blipFill>
        <p:spPr>
          <a:xfrm>
            <a:off x="6249868" y="3393591"/>
            <a:ext cx="2126767" cy="2962760"/>
          </a:xfrm>
          <a:prstGeom prst="rect">
            <a:avLst/>
          </a:prstGeom>
        </p:spPr>
      </p:pic>
    </p:spTree>
    <p:extLst>
      <p:ext uri="{BB962C8B-B14F-4D97-AF65-F5344CB8AC3E}">
        <p14:creationId xmlns:p14="http://schemas.microsoft.com/office/powerpoint/2010/main" val="3831338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22B5917B-A18B-8897-5DFF-DAB4DB23DC81}"/>
              </a:ext>
            </a:extLst>
          </p:cNvPr>
          <p:cNvGraphicFramePr>
            <a:graphicFrameLocks noGrp="1"/>
          </p:cNvGraphicFramePr>
          <p:nvPr>
            <p:ph idx="1"/>
            <p:extLst>
              <p:ext uri="{D42A27DB-BD31-4B8C-83A1-F6EECF244321}">
                <p14:modId xmlns:p14="http://schemas.microsoft.com/office/powerpoint/2010/main" val="2286246741"/>
              </p:ext>
            </p:extLst>
          </p:nvPr>
        </p:nvGraphicFramePr>
        <p:xfrm>
          <a:off x="628650" y="713515"/>
          <a:ext cx="7886700" cy="5546607"/>
        </p:xfrm>
        <a:graphic>
          <a:graphicData uri="http://schemas.openxmlformats.org/drawingml/2006/table">
            <a:tbl>
              <a:tblPr firstRow="1" bandRow="1">
                <a:tableStyleId>{5C22544A-7EE6-4342-B048-85BDC9FD1C3A}</a:tableStyleId>
              </a:tblPr>
              <a:tblGrid>
                <a:gridCol w="2158512">
                  <a:extLst>
                    <a:ext uri="{9D8B030D-6E8A-4147-A177-3AD203B41FA5}">
                      <a16:colId xmlns:a16="http://schemas.microsoft.com/office/drawing/2014/main" val="2898935443"/>
                    </a:ext>
                  </a:extLst>
                </a:gridCol>
                <a:gridCol w="3099288">
                  <a:extLst>
                    <a:ext uri="{9D8B030D-6E8A-4147-A177-3AD203B41FA5}">
                      <a16:colId xmlns:a16="http://schemas.microsoft.com/office/drawing/2014/main" val="3088925617"/>
                    </a:ext>
                  </a:extLst>
                </a:gridCol>
                <a:gridCol w="2628900">
                  <a:extLst>
                    <a:ext uri="{9D8B030D-6E8A-4147-A177-3AD203B41FA5}">
                      <a16:colId xmlns:a16="http://schemas.microsoft.com/office/drawing/2014/main" val="3770908547"/>
                    </a:ext>
                  </a:extLst>
                </a:gridCol>
              </a:tblGrid>
              <a:tr h="1208052">
                <a:tc>
                  <a:txBody>
                    <a:bodyPr/>
                    <a:lstStyle/>
                    <a:p>
                      <a:endParaRPr lang="zh-HK" altLang="en-US"/>
                    </a:p>
                  </a:txBody>
                  <a:tcPr/>
                </a:tc>
                <a:tc>
                  <a:txBody>
                    <a:bodyPr/>
                    <a:lstStyle/>
                    <a:p>
                      <a:r>
                        <a:rPr lang="zh-HK" altLang="zh-HK" sz="1800" b="1" kern="1200" dirty="0">
                          <a:solidFill>
                            <a:schemeClr val="lt1"/>
                          </a:solidFill>
                          <a:effectLst/>
                          <a:latin typeface="+mn-lt"/>
                          <a:ea typeface="+mn-ea"/>
                          <a:cs typeface="+mn-cs"/>
                        </a:rPr>
                        <a:t>康熙帝</a:t>
                      </a:r>
                      <a:r>
                        <a:rPr lang="en-US" altLang="zh-HK" sz="1800" b="1" kern="1200" dirty="0">
                          <a:solidFill>
                            <a:schemeClr val="lt1"/>
                          </a:solidFill>
                          <a:effectLst/>
                          <a:latin typeface="+mn-lt"/>
                          <a:ea typeface="+mn-ea"/>
                          <a:cs typeface="+mn-cs"/>
                        </a:rPr>
                        <a:t>(Emperor Kangxi) </a:t>
                      </a:r>
                      <a:endParaRPr lang="zh-TW" altLang="zh-HK" sz="1800" b="1" kern="1200" dirty="0">
                        <a:solidFill>
                          <a:schemeClr val="lt1"/>
                        </a:solidFill>
                        <a:effectLst/>
                        <a:latin typeface="+mn-lt"/>
                        <a:ea typeface="+mn-ea"/>
                        <a:cs typeface="+mn-cs"/>
                      </a:endParaRPr>
                    </a:p>
                    <a:p>
                      <a:r>
                        <a:rPr lang="en-US" altLang="zh-HK" sz="1800" b="1" kern="1200" dirty="0">
                          <a:solidFill>
                            <a:schemeClr val="lt1"/>
                          </a:solidFill>
                          <a:effectLst/>
                          <a:latin typeface="+mn-lt"/>
                          <a:ea typeface="+mn-ea"/>
                          <a:cs typeface="+mn-cs"/>
                        </a:rPr>
                        <a:t>1661 – 1722</a:t>
                      </a:r>
                      <a:r>
                        <a:rPr lang="zh-HK" altLang="zh-HK" sz="1800" b="1" kern="1200" dirty="0">
                          <a:solidFill>
                            <a:schemeClr val="lt1"/>
                          </a:solidFill>
                          <a:effectLst/>
                          <a:latin typeface="+mn-lt"/>
                          <a:ea typeface="+mn-ea"/>
                          <a:cs typeface="+mn-cs"/>
                        </a:rPr>
                        <a:t>在位</a:t>
                      </a:r>
                      <a:r>
                        <a:rPr lang="en-US" altLang="zh-HK" sz="1800" b="1" kern="1200" dirty="0">
                          <a:solidFill>
                            <a:schemeClr val="lt1"/>
                          </a:solidFill>
                          <a:effectLst/>
                          <a:latin typeface="+mn-lt"/>
                          <a:ea typeface="+mn-ea"/>
                          <a:cs typeface="+mn-cs"/>
                        </a:rPr>
                        <a:t>(reigned)</a:t>
                      </a:r>
                      <a:r>
                        <a:rPr lang="zh-TW" altLang="zh-HK" dirty="0">
                          <a:effectLst/>
                        </a:rPr>
                        <a:t> </a:t>
                      </a:r>
                      <a:endParaRPr lang="zh-HK" altLang="en-US" dirty="0"/>
                    </a:p>
                  </a:txBody>
                  <a:tcPr/>
                </a:tc>
                <a:tc>
                  <a:txBody>
                    <a:bodyPr/>
                    <a:lstStyle/>
                    <a:p>
                      <a:r>
                        <a:rPr lang="zh-HK" altLang="zh-HK" sz="1800" b="1" kern="1200" dirty="0">
                          <a:solidFill>
                            <a:schemeClr val="lt1"/>
                          </a:solidFill>
                          <a:effectLst/>
                          <a:latin typeface="+mn-lt"/>
                          <a:ea typeface="+mn-ea"/>
                          <a:cs typeface="+mn-cs"/>
                        </a:rPr>
                        <a:t>路易十四</a:t>
                      </a:r>
                      <a:r>
                        <a:rPr lang="en-US" altLang="zh-HK" sz="1800" b="1" kern="1200" dirty="0">
                          <a:solidFill>
                            <a:schemeClr val="lt1"/>
                          </a:solidFill>
                          <a:effectLst/>
                          <a:latin typeface="+mn-lt"/>
                          <a:ea typeface="+mn-ea"/>
                          <a:cs typeface="+mn-cs"/>
                        </a:rPr>
                        <a:t>(Louis XIV)</a:t>
                      </a:r>
                      <a:endParaRPr lang="zh-TW" altLang="zh-HK" sz="1800" b="1" kern="1200" dirty="0">
                        <a:solidFill>
                          <a:schemeClr val="lt1"/>
                        </a:solidFill>
                        <a:effectLst/>
                        <a:latin typeface="+mn-lt"/>
                        <a:ea typeface="+mn-ea"/>
                        <a:cs typeface="+mn-cs"/>
                      </a:endParaRPr>
                    </a:p>
                    <a:p>
                      <a:r>
                        <a:rPr lang="en-US" altLang="zh-HK" sz="1800" b="1" kern="1200" dirty="0">
                          <a:solidFill>
                            <a:schemeClr val="lt1"/>
                          </a:solidFill>
                          <a:effectLst/>
                          <a:latin typeface="+mn-lt"/>
                          <a:ea typeface="+mn-ea"/>
                          <a:cs typeface="+mn-cs"/>
                        </a:rPr>
                        <a:t>1643 – 1715</a:t>
                      </a:r>
                      <a:r>
                        <a:rPr lang="zh-HK" altLang="zh-HK" sz="1800" b="1" kern="1200" dirty="0">
                          <a:solidFill>
                            <a:schemeClr val="lt1"/>
                          </a:solidFill>
                          <a:effectLst/>
                          <a:latin typeface="+mn-lt"/>
                          <a:ea typeface="+mn-ea"/>
                          <a:cs typeface="+mn-cs"/>
                        </a:rPr>
                        <a:t>在位</a:t>
                      </a:r>
                      <a:r>
                        <a:rPr lang="en-US" altLang="zh-HK" sz="1800" b="1" kern="1200" dirty="0">
                          <a:solidFill>
                            <a:schemeClr val="lt1"/>
                          </a:solidFill>
                          <a:effectLst/>
                          <a:latin typeface="+mn-lt"/>
                          <a:ea typeface="+mn-ea"/>
                          <a:cs typeface="+mn-cs"/>
                        </a:rPr>
                        <a:t>(reigned)</a:t>
                      </a:r>
                      <a:r>
                        <a:rPr lang="zh-TW" altLang="zh-HK" dirty="0">
                          <a:effectLst/>
                        </a:rPr>
                        <a:t> </a:t>
                      </a:r>
                      <a:endParaRPr lang="zh-HK" altLang="en-US" dirty="0"/>
                    </a:p>
                  </a:txBody>
                  <a:tcPr/>
                </a:tc>
                <a:extLst>
                  <a:ext uri="{0D108BD9-81ED-4DB2-BD59-A6C34878D82A}">
                    <a16:rowId xmlns:a16="http://schemas.microsoft.com/office/drawing/2014/main" val="4091868444"/>
                  </a:ext>
                </a:extLst>
              </a:tr>
              <a:tr h="4338555">
                <a:tc>
                  <a:txBody>
                    <a:bodyPr/>
                    <a:lstStyle/>
                    <a:p>
                      <a:r>
                        <a:rPr lang="zh-HK" altLang="zh-HK" sz="1800" kern="1200" dirty="0">
                          <a:solidFill>
                            <a:schemeClr val="dk1"/>
                          </a:solidFill>
                          <a:effectLst/>
                          <a:latin typeface="+mn-lt"/>
                          <a:ea typeface="+mn-ea"/>
                          <a:cs typeface="+mn-cs"/>
                        </a:rPr>
                        <a:t>請觀看</a:t>
                      </a:r>
                      <a:r>
                        <a:rPr lang="en-US" altLang="zh-HK" sz="1800" kern="1200" dirty="0">
                          <a:solidFill>
                            <a:schemeClr val="dk1"/>
                          </a:solidFill>
                          <a:effectLst/>
                          <a:latin typeface="+mn-lt"/>
                          <a:ea typeface="+mn-ea"/>
                          <a:cs typeface="+mn-cs"/>
                        </a:rPr>
                        <a:t>(Please view)</a:t>
                      </a:r>
                      <a:r>
                        <a:rPr lang="zh-TW" altLang="zh-HK" dirty="0">
                          <a:effectLst/>
                        </a:rPr>
                        <a:t> </a:t>
                      </a:r>
                      <a:endParaRPr lang="zh-HK" altLang="en-US" dirty="0"/>
                    </a:p>
                  </a:txBody>
                  <a:tcPr/>
                </a:tc>
                <a:tc>
                  <a:txBody>
                    <a:bodyPr/>
                    <a:lstStyle/>
                    <a:p>
                      <a:endParaRPr lang="zh-HK" altLang="en-US" dirty="0"/>
                    </a:p>
                  </a:txBody>
                  <a:tcPr/>
                </a:tc>
                <a:tc>
                  <a:txBody>
                    <a:bodyPr/>
                    <a:lstStyle/>
                    <a:p>
                      <a:endParaRPr lang="zh-HK" altLang="en-US" dirty="0"/>
                    </a:p>
                  </a:txBody>
                  <a:tcPr/>
                </a:tc>
                <a:extLst>
                  <a:ext uri="{0D108BD9-81ED-4DB2-BD59-A6C34878D82A}">
                    <a16:rowId xmlns:a16="http://schemas.microsoft.com/office/drawing/2014/main" val="4199659294"/>
                  </a:ext>
                </a:extLst>
              </a:tr>
            </a:tbl>
          </a:graphicData>
        </a:graphic>
      </p:graphicFrame>
      <p:pic>
        <p:nvPicPr>
          <p:cNvPr id="5" name="圖片 4">
            <a:extLst>
              <a:ext uri="{FF2B5EF4-FFF2-40B4-BE49-F238E27FC236}">
                <a16:creationId xmlns:a16="http://schemas.microsoft.com/office/drawing/2014/main" id="{BC391262-AFEC-929A-065C-1C8EF5925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605" y="2015389"/>
            <a:ext cx="1082577" cy="1087629"/>
          </a:xfrm>
          <a:prstGeom prst="rect">
            <a:avLst/>
          </a:prstGeom>
        </p:spPr>
      </p:pic>
      <p:pic>
        <p:nvPicPr>
          <p:cNvPr id="6" name="圖片 5">
            <a:extLst>
              <a:ext uri="{FF2B5EF4-FFF2-40B4-BE49-F238E27FC236}">
                <a16:creationId xmlns:a16="http://schemas.microsoft.com/office/drawing/2014/main" id="{B87B060D-765F-CE99-3E22-004F6165A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604" y="4242213"/>
            <a:ext cx="1072309" cy="1077916"/>
          </a:xfrm>
          <a:prstGeom prst="rect">
            <a:avLst/>
          </a:prstGeom>
        </p:spPr>
      </p:pic>
      <p:pic>
        <p:nvPicPr>
          <p:cNvPr id="7" name="圖片 6">
            <a:extLst>
              <a:ext uri="{FF2B5EF4-FFF2-40B4-BE49-F238E27FC236}">
                <a16:creationId xmlns:a16="http://schemas.microsoft.com/office/drawing/2014/main" id="{783085A7-2087-ED57-7FD9-62FC5ED68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071" y="2015389"/>
            <a:ext cx="1209675" cy="1228725"/>
          </a:xfrm>
          <a:prstGeom prst="rect">
            <a:avLst/>
          </a:prstGeom>
        </p:spPr>
      </p:pic>
      <p:sp>
        <p:nvSpPr>
          <p:cNvPr id="8" name="文字方塊 7">
            <a:extLst>
              <a:ext uri="{FF2B5EF4-FFF2-40B4-BE49-F238E27FC236}">
                <a16:creationId xmlns:a16="http://schemas.microsoft.com/office/drawing/2014/main" id="{D3FFED37-BC70-E64D-DDAB-5EFC0EEEFBEF}"/>
              </a:ext>
            </a:extLst>
          </p:cNvPr>
          <p:cNvSpPr txBox="1"/>
          <p:nvPr/>
        </p:nvSpPr>
        <p:spPr>
          <a:xfrm>
            <a:off x="3927913" y="1995022"/>
            <a:ext cx="1936555" cy="1815882"/>
          </a:xfrm>
          <a:prstGeom prst="rect">
            <a:avLst/>
          </a:prstGeom>
          <a:noFill/>
        </p:spPr>
        <p:txBody>
          <a:bodyPr wrap="square" rtlCol="0">
            <a:spAutoFit/>
          </a:bodyPr>
          <a:lstStyle/>
          <a:p>
            <a:r>
              <a:rPr lang="en-US" altLang="zh-HK" sz="1600" u="sng" dirty="0">
                <a:hlinkClick r:id="rId5"/>
              </a:rPr>
              <a:t>https://achist.mers.hk/chihistoryanime/download/eng/animate/eduhk_chihst_anime_16_s1_eng_sd.mp4</a:t>
            </a:r>
            <a:r>
              <a:rPr lang="en-US" altLang="zh-HK" sz="1600" dirty="0"/>
              <a:t>  </a:t>
            </a:r>
            <a:endParaRPr lang="zh-TW" altLang="zh-HK" sz="1600" dirty="0"/>
          </a:p>
          <a:p>
            <a:r>
              <a:rPr lang="en-US" altLang="zh-HK" sz="1600" dirty="0"/>
              <a:t>(</a:t>
            </a:r>
            <a:r>
              <a:rPr lang="zh-HK" altLang="zh-HK" sz="1600" dirty="0"/>
              <a:t>英文</a:t>
            </a:r>
            <a:r>
              <a:rPr lang="en-US" altLang="zh-HK" sz="1600" dirty="0"/>
              <a:t>English</a:t>
            </a:r>
            <a:r>
              <a:rPr lang="en-US" altLang="zh-HK" sz="1600" dirty="0" smtClean="0"/>
              <a:t>)</a:t>
            </a:r>
            <a:endParaRPr lang="zh-TW" altLang="zh-HK" sz="1600" dirty="0"/>
          </a:p>
        </p:txBody>
      </p:sp>
      <p:sp>
        <p:nvSpPr>
          <p:cNvPr id="9" name="文字方塊 8">
            <a:extLst>
              <a:ext uri="{FF2B5EF4-FFF2-40B4-BE49-F238E27FC236}">
                <a16:creationId xmlns:a16="http://schemas.microsoft.com/office/drawing/2014/main" id="{3A4C396D-862E-A6EE-4EEE-977185AF691D}"/>
              </a:ext>
            </a:extLst>
          </p:cNvPr>
          <p:cNvSpPr txBox="1"/>
          <p:nvPr/>
        </p:nvSpPr>
        <p:spPr>
          <a:xfrm>
            <a:off x="3927914" y="4127913"/>
            <a:ext cx="1734332" cy="2092881"/>
          </a:xfrm>
          <a:prstGeom prst="rect">
            <a:avLst/>
          </a:prstGeom>
          <a:noFill/>
        </p:spPr>
        <p:txBody>
          <a:bodyPr wrap="square" rtlCol="0">
            <a:spAutoFit/>
          </a:bodyPr>
          <a:lstStyle/>
          <a:p>
            <a:r>
              <a:rPr lang="en-US" altLang="zh-HK" sz="1600" u="sng" dirty="0">
                <a:hlinkClick r:id="rId6"/>
              </a:rPr>
              <a:t>https://achist.mers.hk/chihistoryanime/download/can/animate/eduhk_chihst_anime_16_s1_can_sd.mp4</a:t>
            </a:r>
            <a:r>
              <a:rPr lang="en-US" altLang="zh-HK" sz="1600" dirty="0"/>
              <a:t>  </a:t>
            </a:r>
          </a:p>
          <a:p>
            <a:r>
              <a:rPr lang="en-US" altLang="zh-HK" sz="1600" dirty="0"/>
              <a:t>(</a:t>
            </a:r>
            <a:r>
              <a:rPr lang="zh-HK" altLang="zh-HK" sz="1600" dirty="0"/>
              <a:t>中文</a:t>
            </a:r>
            <a:r>
              <a:rPr lang="en-US" altLang="zh-HK" sz="1600" dirty="0"/>
              <a:t>Chinese)</a:t>
            </a:r>
            <a:endParaRPr lang="zh-TW" altLang="zh-HK" sz="1600" dirty="0"/>
          </a:p>
          <a:p>
            <a:endParaRPr kumimoji="1" lang="zh-HK" altLang="en-US" dirty="0"/>
          </a:p>
        </p:txBody>
      </p:sp>
      <p:sp>
        <p:nvSpPr>
          <p:cNvPr id="10" name="文字方塊 9">
            <a:extLst>
              <a:ext uri="{FF2B5EF4-FFF2-40B4-BE49-F238E27FC236}">
                <a16:creationId xmlns:a16="http://schemas.microsoft.com/office/drawing/2014/main" id="{4029F880-CCAA-1199-54CF-ABDCAC2B4658}"/>
              </a:ext>
            </a:extLst>
          </p:cNvPr>
          <p:cNvSpPr txBox="1"/>
          <p:nvPr/>
        </p:nvSpPr>
        <p:spPr>
          <a:xfrm>
            <a:off x="6096463" y="3380439"/>
            <a:ext cx="2310713" cy="861774"/>
          </a:xfrm>
          <a:prstGeom prst="rect">
            <a:avLst/>
          </a:prstGeom>
          <a:noFill/>
        </p:spPr>
        <p:txBody>
          <a:bodyPr wrap="square" rtlCol="0">
            <a:spAutoFit/>
          </a:bodyPr>
          <a:lstStyle/>
          <a:p>
            <a:r>
              <a:rPr lang="en-US" altLang="zh-HK" sz="1600" u="sng" dirty="0">
                <a:hlinkClick r:id="rId7"/>
              </a:rPr>
              <a:t>https://www.youtube.com/watch?v=SEjiw6ipwnU</a:t>
            </a:r>
            <a:endParaRPr lang="zh-TW" altLang="zh-HK" sz="1600" dirty="0"/>
          </a:p>
          <a:p>
            <a:endParaRPr kumimoji="1" lang="zh-HK" altLang="en-US" dirty="0"/>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16</a:t>
            </a:fld>
            <a:endParaRPr kumimoji="1" lang="zh-HK" altLang="en-US"/>
          </a:p>
        </p:txBody>
      </p:sp>
    </p:spTree>
    <p:extLst>
      <p:ext uri="{BB962C8B-B14F-4D97-AF65-F5344CB8AC3E}">
        <p14:creationId xmlns:p14="http://schemas.microsoft.com/office/powerpoint/2010/main" val="386185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94B3466-F228-2A97-8ACB-87D4D41BA0FB}"/>
              </a:ext>
            </a:extLst>
          </p:cNvPr>
          <p:cNvSpPr>
            <a:spLocks noGrp="1"/>
          </p:cNvSpPr>
          <p:nvPr>
            <p:ph idx="1"/>
          </p:nvPr>
        </p:nvSpPr>
        <p:spPr>
          <a:xfrm>
            <a:off x="628650" y="345886"/>
            <a:ext cx="7886700" cy="5929828"/>
          </a:xfrm>
        </p:spPr>
        <p:txBody>
          <a:bodyPr/>
          <a:lstStyle/>
          <a:p>
            <a:pPr marL="0" indent="0">
              <a:buNone/>
            </a:pPr>
            <a:r>
              <a:rPr lang="zh-HK" altLang="zh-HK" sz="2000" dirty="0"/>
              <a:t>根據資料一，回答以下問題。</a:t>
            </a:r>
            <a:r>
              <a:rPr lang="en-US" altLang="zh-HK" sz="2000" dirty="0"/>
              <a:t>(Study Sources A , and answer the questions.)</a:t>
            </a:r>
            <a:endParaRPr lang="zh-TW" altLang="zh-HK" sz="2000" dirty="0"/>
          </a:p>
          <a:p>
            <a:pPr marL="0" indent="0">
              <a:buNone/>
            </a:pPr>
            <a:endParaRPr kumimoji="1" lang="zh-HK" altLang="en-US" dirty="0"/>
          </a:p>
        </p:txBody>
      </p:sp>
      <p:sp>
        <p:nvSpPr>
          <p:cNvPr id="4" name="文字方塊 3">
            <a:extLst>
              <a:ext uri="{FF2B5EF4-FFF2-40B4-BE49-F238E27FC236}">
                <a16:creationId xmlns:a16="http://schemas.microsoft.com/office/drawing/2014/main" id="{4FE9592D-DB42-0871-1B5E-DB033BAF6C8D}"/>
              </a:ext>
            </a:extLst>
          </p:cNvPr>
          <p:cNvSpPr txBox="1"/>
          <p:nvPr/>
        </p:nvSpPr>
        <p:spPr>
          <a:xfrm>
            <a:off x="628650" y="971157"/>
            <a:ext cx="8106032" cy="2831544"/>
          </a:xfrm>
          <a:prstGeom prst="rect">
            <a:avLst/>
          </a:prstGeom>
          <a:noFill/>
        </p:spPr>
        <p:txBody>
          <a:bodyPr wrap="square" rtlCol="0">
            <a:spAutoFit/>
          </a:bodyPr>
          <a:lstStyle/>
          <a:p>
            <a:r>
              <a:rPr lang="en-US" altLang="zh-HK" sz="2000" dirty="0"/>
              <a:t>1. </a:t>
            </a:r>
            <a:r>
              <a:rPr lang="zh-HK" altLang="zh-HK" sz="2000" dirty="0"/>
              <a:t>根</a:t>
            </a:r>
            <a:r>
              <a:rPr lang="zh-TW" altLang="zh-HK" sz="2000" dirty="0"/>
              <a:t>據</a:t>
            </a:r>
            <a:r>
              <a:rPr lang="zh-HK" altLang="zh-HK" sz="2000" dirty="0"/>
              <a:t>影</a:t>
            </a:r>
            <a:r>
              <a:rPr lang="zh-TW" altLang="zh-HK" sz="2000" dirty="0"/>
              <a:t>片</a:t>
            </a:r>
            <a:r>
              <a:rPr lang="zh-HK" altLang="zh-HK" sz="2000" dirty="0"/>
              <a:t>，</a:t>
            </a:r>
            <a:r>
              <a:rPr lang="zh-TW" altLang="zh-HK" sz="2000" dirty="0"/>
              <a:t>康熙帝</a:t>
            </a:r>
            <a:r>
              <a:rPr lang="zh-HK" altLang="zh-HK" sz="2000" dirty="0"/>
              <a:t>為了把權力收回手中，他清除了哪位權臣？請圈出答案。</a:t>
            </a:r>
            <a:r>
              <a:rPr lang="en-US" altLang="zh-HK" sz="2000" dirty="0"/>
              <a:t>(According to the video, in order to concentrate the power in his own hands, which of the following powerful courtier did Emperor Kangxi eliminate? Circle your answer.)</a:t>
            </a:r>
            <a:endParaRPr lang="zh-TW" altLang="zh-HK" sz="2000" dirty="0"/>
          </a:p>
          <a:p>
            <a:r>
              <a:rPr lang="en-US" altLang="zh-HK" sz="2000" dirty="0"/>
              <a:t>A. </a:t>
            </a:r>
            <a:r>
              <a:rPr lang="zh-HK" altLang="zh-HK" sz="2000" dirty="0"/>
              <a:t>索尼</a:t>
            </a:r>
            <a:r>
              <a:rPr lang="en-US" altLang="zh-HK" sz="2000" dirty="0"/>
              <a:t>(</a:t>
            </a:r>
            <a:r>
              <a:rPr lang="en-US" altLang="zh-HK" sz="2000" dirty="0" err="1"/>
              <a:t>Sonin</a:t>
            </a:r>
            <a:r>
              <a:rPr lang="en-US" altLang="zh-HK" sz="2000" dirty="0"/>
              <a:t>)</a:t>
            </a:r>
            <a:endParaRPr lang="zh-TW" altLang="zh-HK" sz="2000" dirty="0"/>
          </a:p>
          <a:p>
            <a:r>
              <a:rPr lang="en-US" altLang="zh-HK" sz="2000" dirty="0"/>
              <a:t>B. </a:t>
            </a:r>
            <a:r>
              <a:rPr lang="zh-HK" altLang="zh-HK" sz="2000" dirty="0"/>
              <a:t>鰲拜</a:t>
            </a:r>
            <a:r>
              <a:rPr lang="en-US" altLang="zh-HK" sz="2000" dirty="0"/>
              <a:t>(</a:t>
            </a:r>
            <a:r>
              <a:rPr lang="en-US" altLang="zh-HK" sz="2000" dirty="0" err="1"/>
              <a:t>Oboi</a:t>
            </a:r>
            <a:r>
              <a:rPr lang="en-US" altLang="zh-HK" sz="2000" dirty="0"/>
              <a:t>)</a:t>
            </a:r>
            <a:endParaRPr lang="zh-TW" altLang="zh-HK" sz="2000" dirty="0"/>
          </a:p>
          <a:p>
            <a:r>
              <a:rPr lang="en-US" altLang="zh-HK" sz="2000" dirty="0"/>
              <a:t>C. </a:t>
            </a:r>
            <a:r>
              <a:rPr lang="zh-HK" altLang="zh-HK" sz="2000" dirty="0"/>
              <a:t>蘇克薩哈</a:t>
            </a:r>
            <a:r>
              <a:rPr lang="en-US" altLang="zh-HK" sz="2000" dirty="0"/>
              <a:t>(</a:t>
            </a:r>
            <a:r>
              <a:rPr lang="en-US" altLang="zh-HK" sz="2000" dirty="0" err="1"/>
              <a:t>Suksaha</a:t>
            </a:r>
            <a:r>
              <a:rPr lang="en-US" altLang="zh-HK" sz="2000" dirty="0"/>
              <a:t>)</a:t>
            </a:r>
            <a:endParaRPr lang="zh-TW" altLang="zh-HK" sz="2000" dirty="0"/>
          </a:p>
          <a:p>
            <a:r>
              <a:rPr lang="en-US" altLang="zh-HK" sz="2000" dirty="0"/>
              <a:t>D. </a:t>
            </a:r>
            <a:r>
              <a:rPr lang="zh-HK" altLang="zh-HK" sz="2000" dirty="0"/>
              <a:t>遏必隆</a:t>
            </a:r>
            <a:r>
              <a:rPr lang="en-US" altLang="zh-HK" sz="2000" dirty="0"/>
              <a:t>(</a:t>
            </a:r>
            <a:r>
              <a:rPr lang="en-US" altLang="zh-HK" sz="2000" dirty="0" err="1"/>
              <a:t>Ebilun</a:t>
            </a:r>
            <a:r>
              <a:rPr lang="en-US" altLang="zh-HK" sz="2000" dirty="0"/>
              <a:t>)</a:t>
            </a:r>
            <a:endParaRPr lang="zh-TW" altLang="zh-HK" sz="2000" dirty="0"/>
          </a:p>
          <a:p>
            <a:endParaRPr kumimoji="1" lang="zh-HK" altLang="en-US" dirty="0"/>
          </a:p>
        </p:txBody>
      </p:sp>
      <p:sp>
        <p:nvSpPr>
          <p:cNvPr id="5" name="文字方塊 4">
            <a:extLst>
              <a:ext uri="{FF2B5EF4-FFF2-40B4-BE49-F238E27FC236}">
                <a16:creationId xmlns:a16="http://schemas.microsoft.com/office/drawing/2014/main" id="{7062C5DF-8F6D-6818-AF28-611821843277}"/>
              </a:ext>
            </a:extLst>
          </p:cNvPr>
          <p:cNvSpPr txBox="1"/>
          <p:nvPr/>
        </p:nvSpPr>
        <p:spPr>
          <a:xfrm>
            <a:off x="628650" y="3802701"/>
            <a:ext cx="7673547" cy="2246769"/>
          </a:xfrm>
          <a:prstGeom prst="rect">
            <a:avLst/>
          </a:prstGeom>
          <a:noFill/>
        </p:spPr>
        <p:txBody>
          <a:bodyPr wrap="square" rtlCol="0">
            <a:spAutoFit/>
          </a:bodyPr>
          <a:lstStyle/>
          <a:p>
            <a:r>
              <a:rPr lang="en-US" altLang="zh-HK" sz="2000" dirty="0"/>
              <a:t>2. </a:t>
            </a:r>
            <a:r>
              <a:rPr lang="zh-HK" altLang="zh-HK" sz="2000" dirty="0"/>
              <a:t>根</a:t>
            </a:r>
            <a:r>
              <a:rPr lang="zh-TW" altLang="zh-HK" sz="2000" dirty="0"/>
              <a:t>據</a:t>
            </a:r>
            <a:r>
              <a:rPr lang="zh-HK" altLang="zh-HK" sz="2000" dirty="0"/>
              <a:t>影</a:t>
            </a:r>
            <a:r>
              <a:rPr lang="zh-TW" altLang="zh-HK" sz="2000" dirty="0"/>
              <a:t>片</a:t>
            </a:r>
            <a:r>
              <a:rPr lang="zh-HK" altLang="zh-HK" sz="2000" dirty="0"/>
              <a:t>，</a:t>
            </a:r>
            <a:r>
              <a:rPr lang="zh-TW" altLang="zh-HK" sz="2000" dirty="0"/>
              <a:t>康熙帝</a:t>
            </a:r>
            <a:r>
              <a:rPr lang="zh-HK" altLang="zh-HK" sz="2000" dirty="0"/>
              <a:t>有甚</a:t>
            </a:r>
            <a:r>
              <a:rPr lang="zh-TW" altLang="zh-HK" sz="2000" dirty="0"/>
              <a:t>麼</a:t>
            </a:r>
            <a:r>
              <a:rPr lang="zh-HK" altLang="zh-HK" sz="2000" dirty="0"/>
              <a:t>貢</a:t>
            </a:r>
            <a:r>
              <a:rPr lang="zh-TW" altLang="zh-HK" sz="2000" dirty="0"/>
              <a:t>獻</a:t>
            </a:r>
            <a:r>
              <a:rPr lang="zh-HK" altLang="zh-HK" sz="2000" dirty="0"/>
              <a:t>？請圈出答案。</a:t>
            </a:r>
            <a:r>
              <a:rPr lang="en-US" altLang="zh-HK" sz="2000" dirty="0"/>
              <a:t>(According to the video, which of the following achievements did Emperor Kangxi have? Circle your answer.)</a:t>
            </a:r>
            <a:endParaRPr lang="zh-TW" altLang="zh-HK" sz="2000" dirty="0"/>
          </a:p>
          <a:p>
            <a:r>
              <a:rPr lang="en-US" altLang="zh-HK" sz="2000" dirty="0"/>
              <a:t>A. </a:t>
            </a:r>
            <a:r>
              <a:rPr lang="zh-HK" altLang="zh-HK" sz="2000" dirty="0"/>
              <a:t>鞏</a:t>
            </a:r>
            <a:r>
              <a:rPr lang="zh-TW" altLang="zh-HK" sz="2000" dirty="0"/>
              <a:t>固</a:t>
            </a:r>
            <a:r>
              <a:rPr lang="zh-HK" altLang="zh-HK" sz="2000" dirty="0"/>
              <a:t>中國版圖</a:t>
            </a:r>
            <a:r>
              <a:rPr lang="en-US" altLang="zh-HK" sz="2000" dirty="0"/>
              <a:t>(To consolidate the territories of China)</a:t>
            </a:r>
            <a:endParaRPr lang="zh-TW" altLang="zh-HK" sz="2000" dirty="0"/>
          </a:p>
          <a:p>
            <a:r>
              <a:rPr lang="en-US" altLang="zh-HK" sz="2000" dirty="0"/>
              <a:t>B. </a:t>
            </a:r>
            <a:r>
              <a:rPr lang="zh-HK" altLang="zh-HK" sz="2000" dirty="0"/>
              <a:t>承傳中華文化</a:t>
            </a:r>
            <a:r>
              <a:rPr lang="en-US" altLang="zh-HK" sz="2000" dirty="0"/>
              <a:t>(To inherit the Chinese culture)</a:t>
            </a:r>
            <a:endParaRPr lang="zh-TW" altLang="zh-HK" sz="2000" dirty="0"/>
          </a:p>
          <a:p>
            <a:r>
              <a:rPr lang="en-US" altLang="zh-HK" sz="2000" dirty="0"/>
              <a:t>C. </a:t>
            </a:r>
            <a:r>
              <a:rPr lang="zh-HK" altLang="zh-HK" sz="2000" dirty="0"/>
              <a:t>學習西方科學</a:t>
            </a:r>
            <a:r>
              <a:rPr lang="en-US" altLang="zh-HK" sz="2000" dirty="0"/>
              <a:t>(To study science from the West)</a:t>
            </a:r>
            <a:endParaRPr lang="zh-TW" altLang="zh-HK" sz="2000" dirty="0"/>
          </a:p>
          <a:p>
            <a:r>
              <a:rPr lang="en-US" altLang="zh-HK" sz="2000" dirty="0"/>
              <a:t>D. </a:t>
            </a:r>
            <a:r>
              <a:rPr lang="zh-HK" altLang="zh-HK" sz="2000" dirty="0"/>
              <a:t>以上皆是 </a:t>
            </a:r>
            <a:r>
              <a:rPr lang="en-US" altLang="zh-HK" sz="2000" dirty="0"/>
              <a:t>(all of above)</a:t>
            </a:r>
            <a:endParaRPr lang="zh-TW" altLang="zh-HK" sz="2000" dirty="0"/>
          </a:p>
        </p:txBody>
      </p:sp>
      <p:sp>
        <p:nvSpPr>
          <p:cNvPr id="8" name="矩形 7">
            <a:extLst>
              <a:ext uri="{FF2B5EF4-FFF2-40B4-BE49-F238E27FC236}">
                <a16:creationId xmlns:a16="http://schemas.microsoft.com/office/drawing/2014/main" id="{EAD96DD6-B91D-89DA-DF5A-5C33893EC10B}"/>
              </a:ext>
            </a:extLst>
          </p:cNvPr>
          <p:cNvSpPr/>
          <p:nvPr/>
        </p:nvSpPr>
        <p:spPr>
          <a:xfrm>
            <a:off x="628650" y="2596183"/>
            <a:ext cx="1521426" cy="2458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9" name="矩形 8">
            <a:extLst>
              <a:ext uri="{FF2B5EF4-FFF2-40B4-BE49-F238E27FC236}">
                <a16:creationId xmlns:a16="http://schemas.microsoft.com/office/drawing/2014/main" id="{2F5AB176-CC52-4446-7AC4-7DA8DB84373D}"/>
              </a:ext>
            </a:extLst>
          </p:cNvPr>
          <p:cNvSpPr/>
          <p:nvPr/>
        </p:nvSpPr>
        <p:spPr>
          <a:xfrm>
            <a:off x="628650" y="5696465"/>
            <a:ext cx="2868312" cy="3530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17</a:t>
            </a:fld>
            <a:endParaRPr kumimoji="1" lang="zh-HK" altLang="en-US"/>
          </a:p>
        </p:txBody>
      </p:sp>
    </p:spTree>
    <p:extLst>
      <p:ext uri="{BB962C8B-B14F-4D97-AF65-F5344CB8AC3E}">
        <p14:creationId xmlns:p14="http://schemas.microsoft.com/office/powerpoint/2010/main" val="8193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a:extLst>
              <a:ext uri="{FF2B5EF4-FFF2-40B4-BE49-F238E27FC236}">
                <a16:creationId xmlns:a16="http://schemas.microsoft.com/office/drawing/2014/main" id="{10E653B8-BB02-C7C1-96E4-39D3072DDAD2}"/>
              </a:ext>
            </a:extLst>
          </p:cNvPr>
          <p:cNvSpPr txBox="1">
            <a:spLocks noGrp="1"/>
          </p:cNvSpPr>
          <p:nvPr>
            <p:ph idx="1"/>
          </p:nvPr>
        </p:nvSpPr>
        <p:spPr>
          <a:xfrm>
            <a:off x="628650" y="258763"/>
            <a:ext cx="7886700" cy="1439368"/>
          </a:xfrm>
          <a:prstGeom prst="rect">
            <a:avLst/>
          </a:prstGeom>
          <a:noFill/>
        </p:spPr>
        <p:txBody>
          <a:bodyPr wrap="square" rtlCol="0">
            <a:spAutoFit/>
          </a:bodyPr>
          <a:lstStyle/>
          <a:p>
            <a:pPr marL="0" indent="0">
              <a:buNone/>
            </a:pPr>
            <a:r>
              <a:rPr lang="en-US" altLang="zh-HK" sz="2000" dirty="0"/>
              <a:t>3. </a:t>
            </a:r>
            <a:r>
              <a:rPr lang="zh-HK" altLang="zh-HK" sz="2000" dirty="0"/>
              <a:t>康熙帝與路易十四有甚麼相似的地方？請填寫下表。</a:t>
            </a:r>
            <a:r>
              <a:rPr lang="en-US" altLang="zh-HK" sz="2000" dirty="0"/>
              <a:t>(What were the similarities between Emperor Kangxi and Louis XIV? Please fill in the following table.)</a:t>
            </a:r>
            <a:endParaRPr lang="zh-TW" altLang="zh-HK" sz="2000" dirty="0"/>
          </a:p>
          <a:p>
            <a:endParaRPr kumimoji="1" lang="zh-HK" altLang="en-US" dirty="0"/>
          </a:p>
        </p:txBody>
      </p:sp>
      <p:graphicFrame>
        <p:nvGraphicFramePr>
          <p:cNvPr id="5" name="表格 9">
            <a:extLst>
              <a:ext uri="{FF2B5EF4-FFF2-40B4-BE49-F238E27FC236}">
                <a16:creationId xmlns:a16="http://schemas.microsoft.com/office/drawing/2014/main" id="{252B2A78-6132-1E45-1F4D-41F314CF8EB1}"/>
              </a:ext>
            </a:extLst>
          </p:cNvPr>
          <p:cNvGraphicFramePr>
            <a:graphicFrameLocks noGrp="1"/>
          </p:cNvGraphicFramePr>
          <p:nvPr>
            <p:extLst>
              <p:ext uri="{D42A27DB-BD31-4B8C-83A1-F6EECF244321}">
                <p14:modId xmlns:p14="http://schemas.microsoft.com/office/powerpoint/2010/main" val="1646584906"/>
              </p:ext>
            </p:extLst>
          </p:nvPr>
        </p:nvGraphicFramePr>
        <p:xfrm>
          <a:off x="407769" y="1222843"/>
          <a:ext cx="8612659" cy="5306859"/>
        </p:xfrm>
        <a:graphic>
          <a:graphicData uri="http://schemas.openxmlformats.org/drawingml/2006/table">
            <a:tbl>
              <a:tblPr firstRow="1" bandRow="1">
                <a:tableStyleId>{5C22544A-7EE6-4342-B048-85BDC9FD1C3A}</a:tableStyleId>
              </a:tblPr>
              <a:tblGrid>
                <a:gridCol w="4180413">
                  <a:extLst>
                    <a:ext uri="{9D8B030D-6E8A-4147-A177-3AD203B41FA5}">
                      <a16:colId xmlns:a16="http://schemas.microsoft.com/office/drawing/2014/main" val="2798024430"/>
                    </a:ext>
                  </a:extLst>
                </a:gridCol>
                <a:gridCol w="4432246">
                  <a:extLst>
                    <a:ext uri="{9D8B030D-6E8A-4147-A177-3AD203B41FA5}">
                      <a16:colId xmlns:a16="http://schemas.microsoft.com/office/drawing/2014/main" val="4263045591"/>
                    </a:ext>
                  </a:extLst>
                </a:gridCol>
              </a:tblGrid>
              <a:tr h="520280">
                <a:tc>
                  <a:txBody>
                    <a:bodyPr/>
                    <a:lstStyle/>
                    <a:p>
                      <a:r>
                        <a:rPr lang="zh-HK" altLang="zh-HK" sz="2000" b="1" kern="1200" dirty="0">
                          <a:solidFill>
                            <a:schemeClr val="lt1"/>
                          </a:solidFill>
                          <a:effectLst/>
                          <a:latin typeface="+mn-lt"/>
                          <a:ea typeface="+mn-ea"/>
                          <a:cs typeface="+mn-cs"/>
                        </a:rPr>
                        <a:t>康熙帝</a:t>
                      </a:r>
                      <a:r>
                        <a:rPr lang="en-US" altLang="zh-HK" sz="2000" b="1" kern="1200" dirty="0">
                          <a:solidFill>
                            <a:schemeClr val="lt1"/>
                          </a:solidFill>
                          <a:effectLst/>
                          <a:latin typeface="+mn-lt"/>
                          <a:ea typeface="+mn-ea"/>
                          <a:cs typeface="+mn-cs"/>
                        </a:rPr>
                        <a:t>(Emperor Kangxi) </a:t>
                      </a:r>
                      <a:endParaRPr lang="zh-HK" altLang="en-US" sz="2000" dirty="0"/>
                    </a:p>
                  </a:txBody>
                  <a:tcPr/>
                </a:tc>
                <a:tc>
                  <a:txBody>
                    <a:bodyPr/>
                    <a:lstStyle/>
                    <a:p>
                      <a:r>
                        <a:rPr lang="zh-HK" altLang="zh-HK" sz="2000" b="1" kern="1200" dirty="0">
                          <a:solidFill>
                            <a:schemeClr val="lt1"/>
                          </a:solidFill>
                          <a:effectLst/>
                          <a:latin typeface="+mn-lt"/>
                          <a:ea typeface="+mn-ea"/>
                          <a:cs typeface="+mn-cs"/>
                        </a:rPr>
                        <a:t>路易十四</a:t>
                      </a:r>
                      <a:r>
                        <a:rPr lang="en-US" altLang="zh-HK" sz="2000" b="1" kern="1200" dirty="0">
                          <a:solidFill>
                            <a:schemeClr val="lt1"/>
                          </a:solidFill>
                          <a:effectLst/>
                          <a:latin typeface="+mn-lt"/>
                          <a:ea typeface="+mn-ea"/>
                          <a:cs typeface="+mn-cs"/>
                        </a:rPr>
                        <a:t>(Louis XIV)</a:t>
                      </a:r>
                      <a:r>
                        <a:rPr lang="zh-TW" altLang="zh-HK" sz="2000" dirty="0">
                          <a:effectLst/>
                        </a:rPr>
                        <a:t> </a:t>
                      </a:r>
                      <a:endParaRPr lang="zh-HK" altLang="en-US" sz="2000" dirty="0"/>
                    </a:p>
                  </a:txBody>
                  <a:tcPr/>
                </a:tc>
                <a:extLst>
                  <a:ext uri="{0D108BD9-81ED-4DB2-BD59-A6C34878D82A}">
                    <a16:rowId xmlns:a16="http://schemas.microsoft.com/office/drawing/2014/main" val="3595667407"/>
                  </a:ext>
                </a:extLst>
              </a:tr>
              <a:tr h="1664897">
                <a:tc>
                  <a:txBody>
                    <a:bodyPr/>
                    <a:lstStyle/>
                    <a:p>
                      <a:pPr algn="just"/>
                      <a:r>
                        <a:rPr lang="zh-TW" altLang="en-US" sz="2000" kern="100" dirty="0">
                          <a:effectLst/>
                          <a:latin typeface="+mn-lt"/>
                          <a:ea typeface="+mn-ea"/>
                          <a:cs typeface="Times New Roman" panose="02020603050405020304" pitchFamily="18" charset="0"/>
                        </a:rPr>
                        <a:t>從</a:t>
                      </a:r>
                      <a:r>
                        <a:rPr lang="zh-HK" altLang="en-US" sz="2000" u="sng" kern="100" dirty="0">
                          <a:effectLst/>
                          <a:latin typeface="+mn-lt"/>
                          <a:ea typeface="+mn-ea"/>
                          <a:cs typeface="Times New Roman" panose="02020603050405020304" pitchFamily="18" charset="0"/>
                        </a:rPr>
                        <a:t>  </a:t>
                      </a:r>
                      <a:r>
                        <a:rPr lang="en-US" altLang="zh-HK" sz="2000" u="sng" kern="100" dirty="0">
                          <a:effectLst/>
                          <a:latin typeface="+mn-lt"/>
                          <a:ea typeface="+mn-ea"/>
                          <a:cs typeface="Times New Roman" panose="02020603050405020304" pitchFamily="18" charset="0"/>
                        </a:rPr>
                        <a:t> </a:t>
                      </a:r>
                      <a:r>
                        <a:rPr lang="zh-TW" altLang="en-US" sz="2000" kern="100" dirty="0">
                          <a:effectLst/>
                          <a:latin typeface="+mn-lt"/>
                          <a:ea typeface="+mn-ea"/>
                          <a:cs typeface="Times New Roman" panose="02020603050405020304" pitchFamily="18" charset="0"/>
                        </a:rPr>
                        <a:t>歲起做皇帝，一共做了</a:t>
                      </a:r>
                      <a:r>
                        <a:rPr lang="zh-HK" altLang="en-US" sz="2000" u="sng" kern="100" dirty="0">
                          <a:effectLst/>
                          <a:latin typeface="+mn-lt"/>
                          <a:ea typeface="+mn-ea"/>
                          <a:cs typeface="Times New Roman" panose="02020603050405020304" pitchFamily="18" charset="0"/>
                        </a:rPr>
                        <a:t>   </a:t>
                      </a:r>
                      <a:r>
                        <a:rPr lang="en-US" altLang="zh-TW" sz="2000" kern="100" dirty="0">
                          <a:effectLst/>
                          <a:latin typeface="+mn-lt"/>
                          <a:ea typeface="+mn-ea"/>
                          <a:cs typeface="Times New Roman" panose="02020603050405020304" pitchFamily="18" charset="0"/>
                        </a:rPr>
                        <a:t> </a:t>
                      </a:r>
                      <a:r>
                        <a:rPr lang="zh-TW" altLang="en-US" sz="2000" kern="100" dirty="0">
                          <a:effectLst/>
                          <a:latin typeface="+mn-lt"/>
                          <a:ea typeface="+mn-ea"/>
                          <a:cs typeface="Times New Roman" panose="02020603050405020304" pitchFamily="18" charset="0"/>
                        </a:rPr>
                        <a:t>年。</a:t>
                      </a:r>
                      <a:r>
                        <a:rPr lang="en-US" altLang="zh-TW" sz="2000" kern="100" dirty="0">
                          <a:effectLst/>
                          <a:latin typeface="+mn-lt"/>
                          <a:ea typeface="+mn-ea"/>
                          <a:cs typeface="Times New Roman" panose="02020603050405020304" pitchFamily="18" charset="0"/>
                        </a:rPr>
                        <a:t>(He was the emperor for </a:t>
                      </a:r>
                      <a:r>
                        <a:rPr lang="zh-HK" altLang="en-US" sz="2000" u="sng" kern="100" dirty="0">
                          <a:effectLst/>
                          <a:latin typeface="+mn-lt"/>
                          <a:ea typeface="+mn-ea"/>
                          <a:cs typeface="Times New Roman" panose="02020603050405020304" pitchFamily="18" charset="0"/>
                        </a:rPr>
                        <a:t>     </a:t>
                      </a:r>
                      <a:r>
                        <a:rPr lang="en-US" altLang="zh-TW" sz="2000" kern="100" dirty="0">
                          <a:effectLst/>
                          <a:latin typeface="+mn-lt"/>
                          <a:ea typeface="+mn-ea"/>
                          <a:cs typeface="Times New Roman" panose="02020603050405020304" pitchFamily="18" charset="0"/>
                        </a:rPr>
                        <a:t> years starting from </a:t>
                      </a:r>
                      <a:r>
                        <a:rPr lang="zh-HK" altLang="en-US" sz="2000" u="sng" kern="100" dirty="0">
                          <a:effectLst/>
                          <a:latin typeface="+mn-lt"/>
                          <a:ea typeface="+mn-ea"/>
                          <a:cs typeface="Times New Roman" panose="02020603050405020304" pitchFamily="18" charset="0"/>
                        </a:rPr>
                        <a:t>     </a:t>
                      </a:r>
                      <a:r>
                        <a:rPr lang="en-US" altLang="zh-TW" sz="2000" kern="100" dirty="0">
                          <a:effectLst/>
                          <a:latin typeface="+mn-lt"/>
                          <a:ea typeface="+mn-ea"/>
                          <a:cs typeface="Times New Roman" panose="02020603050405020304" pitchFamily="18" charset="0"/>
                        </a:rPr>
                        <a:t> years old.)</a:t>
                      </a:r>
                      <a:endParaRPr lang="zh-TW" sz="2000" kern="100" dirty="0">
                        <a:effectLst/>
                        <a:latin typeface="+mn-lt"/>
                        <a:ea typeface="新細明體" panose="02020500000000000000" pitchFamily="18" charset="-120"/>
                        <a:cs typeface="Times New Roman" panose="02020603050405020304" pitchFamily="18" charset="0"/>
                      </a:endParaRPr>
                    </a:p>
                  </a:txBody>
                  <a:tcPr marL="68580" marR="68580" marT="0" marB="0"/>
                </a:tc>
                <a:tc>
                  <a:txBody>
                    <a:bodyPr/>
                    <a:lstStyle/>
                    <a:p>
                      <a:r>
                        <a:rPr lang="zh-HK" altLang="en-US" sz="2000" dirty="0">
                          <a:latin typeface="+mj-lt"/>
                        </a:rPr>
                        <a:t>從 </a:t>
                      </a:r>
                      <a:r>
                        <a:rPr lang="zh-HK" altLang="en-US" sz="2000" u="sng" dirty="0">
                          <a:latin typeface="+mj-lt"/>
                        </a:rPr>
                        <a:t>    </a:t>
                      </a:r>
                      <a:r>
                        <a:rPr lang="en-US" altLang="zh-HK" sz="2000" u="sng" dirty="0">
                          <a:latin typeface="+mj-lt"/>
                        </a:rPr>
                        <a:t> </a:t>
                      </a:r>
                      <a:r>
                        <a:rPr lang="en-US" altLang="zh-HK" sz="2000" dirty="0">
                          <a:latin typeface="+mj-lt"/>
                        </a:rPr>
                        <a:t> </a:t>
                      </a:r>
                      <a:r>
                        <a:rPr lang="zh-HK" altLang="en-US" sz="2000" dirty="0">
                          <a:latin typeface="+mj-lt"/>
                        </a:rPr>
                        <a:t>歲起做皇帝，一共做了 </a:t>
                      </a:r>
                      <a:r>
                        <a:rPr lang="zh-HK" altLang="en-US" sz="2000" u="sng" dirty="0">
                          <a:latin typeface="+mj-lt"/>
                        </a:rPr>
                        <a:t>     </a:t>
                      </a:r>
                      <a:r>
                        <a:rPr lang="en-US" altLang="zh-HK" sz="2000" u="sng" dirty="0">
                          <a:latin typeface="+mj-lt"/>
                        </a:rPr>
                        <a:t> </a:t>
                      </a:r>
                      <a:r>
                        <a:rPr lang="zh-HK" altLang="en-US" sz="2000" dirty="0">
                          <a:latin typeface="+mj-lt"/>
                        </a:rPr>
                        <a:t>年。</a:t>
                      </a:r>
                      <a:r>
                        <a:rPr lang="en-US" altLang="zh-HK" sz="2000" dirty="0">
                          <a:latin typeface="+mj-lt"/>
                        </a:rPr>
                        <a:t>(He was the emperor for </a:t>
                      </a:r>
                      <a:r>
                        <a:rPr lang="zh-HK" altLang="en-US" sz="2000" u="sng" dirty="0">
                          <a:latin typeface="+mj-lt"/>
                        </a:rPr>
                        <a:t>     </a:t>
                      </a:r>
                      <a:r>
                        <a:rPr lang="en-US" altLang="zh-HK" sz="2000" u="sng" dirty="0">
                          <a:latin typeface="+mj-lt"/>
                        </a:rPr>
                        <a:t> </a:t>
                      </a:r>
                      <a:r>
                        <a:rPr lang="en-US" altLang="zh-HK" sz="2000" dirty="0">
                          <a:latin typeface="+mj-lt"/>
                        </a:rPr>
                        <a:t> years starting from </a:t>
                      </a:r>
                      <a:r>
                        <a:rPr lang="zh-HK" altLang="en-US" sz="2000" u="sng" dirty="0">
                          <a:latin typeface="+mj-lt"/>
                        </a:rPr>
                        <a:t>   </a:t>
                      </a:r>
                      <a:r>
                        <a:rPr lang="en-US" altLang="zh-HK" sz="2000" u="sng" dirty="0">
                          <a:latin typeface="+mj-lt"/>
                        </a:rPr>
                        <a:t> </a:t>
                      </a:r>
                      <a:r>
                        <a:rPr lang="en-US" altLang="zh-HK" sz="2000" dirty="0">
                          <a:latin typeface="+mj-lt"/>
                        </a:rPr>
                        <a:t> years old.)</a:t>
                      </a:r>
                      <a:endParaRPr lang="zh-HK" altLang="en-US" sz="2000" dirty="0">
                        <a:latin typeface="+mj-lt"/>
                      </a:endParaRPr>
                    </a:p>
                  </a:txBody>
                  <a:tcPr/>
                </a:tc>
                <a:extLst>
                  <a:ext uri="{0D108BD9-81ED-4DB2-BD59-A6C34878D82A}">
                    <a16:rowId xmlns:a16="http://schemas.microsoft.com/office/drawing/2014/main" val="2072362561"/>
                  </a:ext>
                </a:extLst>
              </a:tr>
              <a:tr h="1768953">
                <a:tc>
                  <a:txBody>
                    <a:bodyPr/>
                    <a:lstStyle/>
                    <a:p>
                      <a:r>
                        <a:rPr lang="zh-HK" altLang="en-US" sz="2000" u="sng" kern="1200" dirty="0">
                          <a:solidFill>
                            <a:schemeClr val="dk1"/>
                          </a:solidFill>
                          <a:effectLst/>
                          <a:latin typeface="+mn-lt"/>
                          <a:ea typeface="+mn-ea"/>
                          <a:cs typeface="+mn-cs"/>
                        </a:rPr>
                        <a:t>          </a:t>
                      </a:r>
                      <a:r>
                        <a:rPr lang="en-US" altLang="zh-HK" sz="2000" u="sng" kern="1200" dirty="0">
                          <a:solidFill>
                            <a:schemeClr val="dk1"/>
                          </a:solidFill>
                          <a:effectLst/>
                          <a:latin typeface="+mn-lt"/>
                          <a:ea typeface="+mn-ea"/>
                          <a:cs typeface="+mn-cs"/>
                        </a:rPr>
                        <a:t> </a:t>
                      </a:r>
                      <a:r>
                        <a:rPr lang="zh-HK" altLang="zh-HK" sz="2000" kern="1200" dirty="0">
                          <a:solidFill>
                            <a:schemeClr val="dk1"/>
                          </a:solidFill>
                          <a:effectLst/>
                          <a:latin typeface="+mn-lt"/>
                          <a:ea typeface="+mn-ea"/>
                          <a:cs typeface="+mn-cs"/>
                        </a:rPr>
                        <a:t>歷史上在位時間最長的皇帝。</a:t>
                      </a:r>
                      <a:r>
                        <a:rPr lang="en-US" altLang="zh-HK" sz="2000" kern="1200" dirty="0">
                          <a:solidFill>
                            <a:schemeClr val="dk1"/>
                          </a:solidFill>
                          <a:effectLst/>
                          <a:latin typeface="+mn-lt"/>
                          <a:ea typeface="+mn-ea"/>
                          <a:cs typeface="+mn-cs"/>
                        </a:rPr>
                        <a:t>(One of the longest reigning emperors in the </a:t>
                      </a:r>
                      <a:r>
                        <a:rPr lang="zh-HK" altLang="en-US" sz="2000" kern="1200" dirty="0">
                          <a:solidFill>
                            <a:schemeClr val="dk1"/>
                          </a:solidFill>
                          <a:effectLst/>
                          <a:latin typeface="+mn-lt"/>
                          <a:ea typeface="+mn-ea"/>
                          <a:cs typeface="+mn-cs"/>
                        </a:rPr>
                        <a:t> </a:t>
                      </a:r>
                      <a:r>
                        <a:rPr lang="zh-HK" altLang="en-US" sz="2000" u="sng" kern="1200" dirty="0">
                          <a:solidFill>
                            <a:schemeClr val="dk1"/>
                          </a:solidFill>
                          <a:effectLst/>
                          <a:latin typeface="+mn-lt"/>
                          <a:ea typeface="+mn-ea"/>
                          <a:cs typeface="+mn-cs"/>
                        </a:rPr>
                        <a:t>            </a:t>
                      </a:r>
                      <a:r>
                        <a:rPr lang="en-US" altLang="zh-HK" sz="2000" u="sng" kern="1200" dirty="0">
                          <a:solidFill>
                            <a:schemeClr val="dk1"/>
                          </a:solidFill>
                          <a:effectLst/>
                          <a:latin typeface="+mn-lt"/>
                          <a:ea typeface="+mn-ea"/>
                          <a:cs typeface="+mn-cs"/>
                        </a:rPr>
                        <a:t>  </a:t>
                      </a:r>
                      <a:r>
                        <a:rPr lang="zh-HK" altLang="en-US" sz="2000" u="sng" kern="1200" dirty="0">
                          <a:solidFill>
                            <a:schemeClr val="dk1"/>
                          </a:solidFill>
                          <a:effectLst/>
                          <a:latin typeface="+mn-lt"/>
                          <a:ea typeface="+mn-ea"/>
                          <a:cs typeface="+mn-cs"/>
                        </a:rPr>
                        <a:t>  </a:t>
                      </a:r>
                      <a:r>
                        <a:rPr lang="en-US" altLang="zh-HK" sz="2000" kern="1200" dirty="0">
                          <a:solidFill>
                            <a:schemeClr val="dk1"/>
                          </a:solidFill>
                          <a:effectLst/>
                          <a:latin typeface="+mn-lt"/>
                          <a:ea typeface="+mn-ea"/>
                          <a:cs typeface="+mn-cs"/>
                        </a:rPr>
                        <a:t> history)</a:t>
                      </a:r>
                      <a:r>
                        <a:rPr lang="zh-TW" altLang="zh-HK" sz="2000" dirty="0">
                          <a:effectLst/>
                        </a:rPr>
                        <a:t> </a:t>
                      </a:r>
                      <a:endParaRPr lang="zh-HK" altLang="en-US" sz="2000" dirty="0"/>
                    </a:p>
                  </a:txBody>
                  <a:tcPr/>
                </a:tc>
                <a:tc>
                  <a:txBody>
                    <a:bodyPr/>
                    <a:lstStyle/>
                    <a:p>
                      <a:r>
                        <a:rPr lang="en-US" altLang="zh-HK" sz="2000" u="sng" kern="1200" dirty="0">
                          <a:solidFill>
                            <a:schemeClr val="dk1"/>
                          </a:solidFill>
                          <a:effectLst/>
                          <a:latin typeface="+mn-lt"/>
                          <a:ea typeface="+mn-ea"/>
                          <a:cs typeface="+mn-cs"/>
                        </a:rPr>
                        <a:t>           </a:t>
                      </a:r>
                      <a:r>
                        <a:rPr lang="zh-HK" altLang="zh-HK" sz="2000" kern="1200" dirty="0">
                          <a:solidFill>
                            <a:schemeClr val="dk1"/>
                          </a:solidFill>
                          <a:effectLst/>
                          <a:latin typeface="+mn-lt"/>
                          <a:ea typeface="+mn-ea"/>
                          <a:cs typeface="+mn-cs"/>
                        </a:rPr>
                        <a:t>歷史上在位時間最長的君主。</a:t>
                      </a:r>
                      <a:r>
                        <a:rPr lang="en-US" altLang="zh-HK" sz="2000" kern="1200" dirty="0">
                          <a:solidFill>
                            <a:schemeClr val="dk1"/>
                          </a:solidFill>
                          <a:effectLst/>
                          <a:latin typeface="+mn-lt"/>
                          <a:ea typeface="+mn-ea"/>
                          <a:cs typeface="+mn-cs"/>
                        </a:rPr>
                        <a:t>(One of the longest reigning monarchs in </a:t>
                      </a:r>
                      <a:r>
                        <a:rPr lang="en-US" altLang="zh-HK" sz="2000" u="sng" kern="1200" dirty="0">
                          <a:solidFill>
                            <a:schemeClr val="dk1"/>
                          </a:solidFill>
                          <a:effectLst/>
                          <a:latin typeface="+mn-lt"/>
                          <a:ea typeface="+mn-ea"/>
                          <a:cs typeface="+mn-cs"/>
                        </a:rPr>
                        <a:t>              </a:t>
                      </a:r>
                      <a:r>
                        <a:rPr lang="en-US" altLang="zh-HK" sz="2000" kern="1200" dirty="0">
                          <a:solidFill>
                            <a:schemeClr val="dk1"/>
                          </a:solidFill>
                          <a:effectLst/>
                          <a:latin typeface="+mn-lt"/>
                          <a:ea typeface="+mn-ea"/>
                          <a:cs typeface="+mn-cs"/>
                        </a:rPr>
                        <a:t>)</a:t>
                      </a:r>
                      <a:r>
                        <a:rPr lang="zh-TW" altLang="zh-HK" sz="2000" dirty="0">
                          <a:effectLst/>
                        </a:rPr>
                        <a:t> </a:t>
                      </a:r>
                      <a:endParaRPr lang="zh-HK" altLang="en-US" sz="2000" dirty="0"/>
                    </a:p>
                  </a:txBody>
                  <a:tcPr/>
                </a:tc>
                <a:extLst>
                  <a:ext uri="{0D108BD9-81ED-4DB2-BD59-A6C34878D82A}">
                    <a16:rowId xmlns:a16="http://schemas.microsoft.com/office/drawing/2014/main" val="3024849725"/>
                  </a:ext>
                </a:extLst>
              </a:tr>
              <a:tr h="1352729">
                <a:tc>
                  <a:txBody>
                    <a:bodyPr/>
                    <a:lstStyle/>
                    <a:p>
                      <a:r>
                        <a:rPr lang="zh-HK" altLang="zh-HK" sz="2000" kern="1200" dirty="0">
                          <a:solidFill>
                            <a:schemeClr val="dk1"/>
                          </a:solidFill>
                          <a:effectLst/>
                          <a:latin typeface="+mn-lt"/>
                          <a:ea typeface="+mn-ea"/>
                          <a:cs typeface="+mn-cs"/>
                        </a:rPr>
                        <a:t>康熙帝開創了</a:t>
                      </a:r>
                      <a:r>
                        <a:rPr lang="en-US" altLang="zh-HK" sz="2000" u="sng" kern="1200" dirty="0">
                          <a:solidFill>
                            <a:schemeClr val="dk1"/>
                          </a:solidFill>
                          <a:effectLst/>
                          <a:latin typeface="+mn-lt"/>
                          <a:ea typeface="+mn-ea"/>
                          <a:cs typeface="+mn-cs"/>
                        </a:rPr>
                        <a:t>           </a:t>
                      </a:r>
                      <a:r>
                        <a:rPr lang="zh-HK" altLang="zh-HK" sz="2000" kern="1200" dirty="0">
                          <a:solidFill>
                            <a:schemeClr val="dk1"/>
                          </a:solidFill>
                          <a:effectLst/>
                          <a:latin typeface="+mn-lt"/>
                          <a:ea typeface="+mn-ea"/>
                          <a:cs typeface="+mn-cs"/>
                        </a:rPr>
                        <a:t>。</a:t>
                      </a:r>
                      <a:r>
                        <a:rPr lang="en-US" altLang="zh-HK" sz="2000" kern="1200" dirty="0">
                          <a:solidFill>
                            <a:schemeClr val="dk1"/>
                          </a:solidFill>
                          <a:effectLst/>
                          <a:latin typeface="+mn-lt"/>
                          <a:ea typeface="+mn-ea"/>
                          <a:cs typeface="+mn-cs"/>
                        </a:rPr>
                        <a:t>(Emperor </a:t>
                      </a:r>
                      <a:r>
                        <a:rPr lang="en-US" altLang="zh-HK" sz="2000" kern="1200" dirty="0" err="1">
                          <a:solidFill>
                            <a:schemeClr val="dk1"/>
                          </a:solidFill>
                          <a:effectLst/>
                          <a:latin typeface="+mn-lt"/>
                          <a:ea typeface="+mn-ea"/>
                          <a:cs typeface="+mn-cs"/>
                        </a:rPr>
                        <a:t>Kangxiu</a:t>
                      </a:r>
                      <a:r>
                        <a:rPr lang="en-US" altLang="zh-HK" sz="2000" kern="1200" dirty="0">
                          <a:solidFill>
                            <a:schemeClr val="dk1"/>
                          </a:solidFill>
                          <a:effectLst/>
                          <a:latin typeface="+mn-lt"/>
                          <a:ea typeface="+mn-ea"/>
                          <a:cs typeface="+mn-cs"/>
                        </a:rPr>
                        <a:t> started the </a:t>
                      </a:r>
                      <a:r>
                        <a:rPr lang="en-US" altLang="zh-HK" sz="2000" u="sng" kern="1200" dirty="0">
                          <a:solidFill>
                            <a:schemeClr val="dk1"/>
                          </a:solidFill>
                          <a:effectLst/>
                          <a:latin typeface="+mn-lt"/>
                          <a:ea typeface="+mn-ea"/>
                          <a:cs typeface="+mn-cs"/>
                        </a:rPr>
                        <a:t>                        </a:t>
                      </a:r>
                      <a:r>
                        <a:rPr lang="en-US" altLang="zh-HK" sz="2000" kern="1200" dirty="0">
                          <a:solidFill>
                            <a:schemeClr val="dk1"/>
                          </a:solidFill>
                          <a:effectLst/>
                          <a:latin typeface="+mn-lt"/>
                          <a:ea typeface="+mn-ea"/>
                          <a:cs typeface="+mn-cs"/>
                        </a:rPr>
                        <a:t>.)</a:t>
                      </a:r>
                      <a:r>
                        <a:rPr lang="zh-TW" altLang="zh-HK" sz="2000" dirty="0">
                          <a:effectLst/>
                        </a:rPr>
                        <a:t> </a:t>
                      </a:r>
                      <a:endParaRPr lang="zh-HK" altLang="en-US" sz="2000" dirty="0"/>
                    </a:p>
                  </a:txBody>
                  <a:tcPr/>
                </a:tc>
                <a:tc>
                  <a:txBody>
                    <a:bodyPr/>
                    <a:lstStyle/>
                    <a:p>
                      <a:r>
                        <a:rPr lang="zh-HK" altLang="zh-HK" sz="2000" kern="1200" dirty="0">
                          <a:solidFill>
                            <a:schemeClr val="dk1"/>
                          </a:solidFill>
                          <a:effectLst/>
                          <a:latin typeface="+mn-lt"/>
                          <a:ea typeface="+mn-ea"/>
                          <a:cs typeface="+mn-cs"/>
                        </a:rPr>
                        <a:t>路易十四在位時，法國處於</a:t>
                      </a:r>
                      <a:r>
                        <a:rPr lang="en-US" altLang="zh-HK" sz="2000" u="sng" kern="1200" dirty="0">
                          <a:solidFill>
                            <a:schemeClr val="dk1"/>
                          </a:solidFill>
                          <a:effectLst/>
                          <a:latin typeface="+mn-lt"/>
                          <a:ea typeface="+mn-ea"/>
                          <a:cs typeface="+mn-cs"/>
                        </a:rPr>
                        <a:t>                </a:t>
                      </a:r>
                      <a:r>
                        <a:rPr lang="zh-HK" altLang="zh-HK" sz="2000" kern="1200" dirty="0">
                          <a:solidFill>
                            <a:schemeClr val="dk1"/>
                          </a:solidFill>
                          <a:effectLst/>
                          <a:latin typeface="+mn-lt"/>
                          <a:ea typeface="+mn-ea"/>
                          <a:cs typeface="+mn-cs"/>
                        </a:rPr>
                        <a:t>的時期。</a:t>
                      </a:r>
                      <a:r>
                        <a:rPr lang="en-US" altLang="zh-HK" sz="2000" kern="1200" dirty="0">
                          <a:solidFill>
                            <a:schemeClr val="dk1"/>
                          </a:solidFill>
                          <a:effectLst/>
                          <a:latin typeface="+mn-lt"/>
                          <a:ea typeface="+mn-ea"/>
                          <a:cs typeface="+mn-cs"/>
                        </a:rPr>
                        <a:t>(France was the </a:t>
                      </a:r>
                      <a:r>
                        <a:rPr lang="en-US" altLang="zh-HK" sz="2000" u="sng" kern="1200" dirty="0">
                          <a:solidFill>
                            <a:schemeClr val="dk1"/>
                          </a:solidFill>
                          <a:effectLst/>
                          <a:latin typeface="+mn-lt"/>
                          <a:ea typeface="+mn-ea"/>
                          <a:cs typeface="+mn-cs"/>
                        </a:rPr>
                        <a:t>                   </a:t>
                      </a:r>
                      <a:r>
                        <a:rPr lang="en-US" altLang="zh-HK" sz="2000" kern="1200" dirty="0">
                          <a:solidFill>
                            <a:schemeClr val="dk1"/>
                          </a:solidFill>
                          <a:effectLst/>
                          <a:latin typeface="+mn-lt"/>
                          <a:ea typeface="+mn-ea"/>
                          <a:cs typeface="+mn-cs"/>
                        </a:rPr>
                        <a:t> when Louis XIV was in power.)</a:t>
                      </a:r>
                      <a:r>
                        <a:rPr lang="zh-TW" altLang="zh-HK" sz="2000" dirty="0">
                          <a:effectLst/>
                        </a:rPr>
                        <a:t> </a:t>
                      </a:r>
                      <a:endParaRPr lang="zh-HK" altLang="en-US" sz="2000" dirty="0"/>
                    </a:p>
                  </a:txBody>
                  <a:tcPr/>
                </a:tc>
                <a:extLst>
                  <a:ext uri="{0D108BD9-81ED-4DB2-BD59-A6C34878D82A}">
                    <a16:rowId xmlns:a16="http://schemas.microsoft.com/office/drawing/2014/main" val="428653856"/>
                  </a:ext>
                </a:extLst>
              </a:tr>
            </a:tbl>
          </a:graphicData>
        </a:graphic>
      </p:graphicFrame>
      <p:sp>
        <p:nvSpPr>
          <p:cNvPr id="6" name="文字方塊 5">
            <a:extLst>
              <a:ext uri="{FF2B5EF4-FFF2-40B4-BE49-F238E27FC236}">
                <a16:creationId xmlns:a16="http://schemas.microsoft.com/office/drawing/2014/main" id="{E43DF8D0-0C7E-88FD-E16E-882B562EE069}"/>
              </a:ext>
            </a:extLst>
          </p:cNvPr>
          <p:cNvSpPr txBox="1"/>
          <p:nvPr/>
        </p:nvSpPr>
        <p:spPr>
          <a:xfrm>
            <a:off x="722865" y="1713030"/>
            <a:ext cx="333632" cy="400110"/>
          </a:xfrm>
          <a:prstGeom prst="rect">
            <a:avLst/>
          </a:prstGeom>
          <a:noFill/>
        </p:spPr>
        <p:txBody>
          <a:bodyPr wrap="square" rtlCol="0">
            <a:spAutoFit/>
          </a:bodyPr>
          <a:lstStyle/>
          <a:p>
            <a:r>
              <a:rPr kumimoji="1" lang="en-US" altLang="zh-HK" sz="2000" dirty="0">
                <a:solidFill>
                  <a:srgbClr val="FF0000"/>
                </a:solidFill>
              </a:rPr>
              <a:t>8</a:t>
            </a:r>
            <a:endParaRPr kumimoji="1" lang="zh-HK" altLang="en-US" sz="2000" dirty="0">
              <a:solidFill>
                <a:srgbClr val="FF0000"/>
              </a:solidFill>
            </a:endParaRPr>
          </a:p>
        </p:txBody>
      </p:sp>
      <p:sp>
        <p:nvSpPr>
          <p:cNvPr id="7" name="文字方塊 6">
            <a:extLst>
              <a:ext uri="{FF2B5EF4-FFF2-40B4-BE49-F238E27FC236}">
                <a16:creationId xmlns:a16="http://schemas.microsoft.com/office/drawing/2014/main" id="{098FA2D1-242C-997F-533F-CBA3F2A9743A}"/>
              </a:ext>
            </a:extLst>
          </p:cNvPr>
          <p:cNvSpPr txBox="1"/>
          <p:nvPr/>
        </p:nvSpPr>
        <p:spPr>
          <a:xfrm>
            <a:off x="1892602" y="2333970"/>
            <a:ext cx="321275" cy="400110"/>
          </a:xfrm>
          <a:prstGeom prst="rect">
            <a:avLst/>
          </a:prstGeom>
          <a:noFill/>
        </p:spPr>
        <p:txBody>
          <a:bodyPr wrap="square" rtlCol="0">
            <a:spAutoFit/>
          </a:bodyPr>
          <a:lstStyle/>
          <a:p>
            <a:r>
              <a:rPr kumimoji="1" lang="en-US" altLang="zh-HK" sz="2000" dirty="0">
                <a:solidFill>
                  <a:srgbClr val="FF0000"/>
                </a:solidFill>
              </a:rPr>
              <a:t>8</a:t>
            </a:r>
            <a:endParaRPr kumimoji="1" lang="zh-HK" altLang="en-US" sz="2000" dirty="0">
              <a:solidFill>
                <a:srgbClr val="FF0000"/>
              </a:solidFill>
            </a:endParaRPr>
          </a:p>
        </p:txBody>
      </p:sp>
      <p:sp>
        <p:nvSpPr>
          <p:cNvPr id="8" name="文字方塊 7">
            <a:extLst>
              <a:ext uri="{FF2B5EF4-FFF2-40B4-BE49-F238E27FC236}">
                <a16:creationId xmlns:a16="http://schemas.microsoft.com/office/drawing/2014/main" id="{EB55125A-7510-7FF7-D23B-A7D2A5ED17B1}"/>
              </a:ext>
            </a:extLst>
          </p:cNvPr>
          <p:cNvSpPr txBox="1"/>
          <p:nvPr/>
        </p:nvSpPr>
        <p:spPr>
          <a:xfrm>
            <a:off x="3527617" y="1713030"/>
            <a:ext cx="444844" cy="400110"/>
          </a:xfrm>
          <a:prstGeom prst="rect">
            <a:avLst/>
          </a:prstGeom>
          <a:noFill/>
        </p:spPr>
        <p:txBody>
          <a:bodyPr wrap="square" rtlCol="0">
            <a:spAutoFit/>
          </a:bodyPr>
          <a:lstStyle/>
          <a:p>
            <a:r>
              <a:rPr kumimoji="1" lang="en-US" altLang="zh-HK" sz="2000" dirty="0">
                <a:solidFill>
                  <a:srgbClr val="FF0000"/>
                </a:solidFill>
              </a:rPr>
              <a:t>61</a:t>
            </a:r>
            <a:endParaRPr kumimoji="1" lang="zh-HK" altLang="en-US" sz="2000" dirty="0">
              <a:solidFill>
                <a:srgbClr val="FF0000"/>
              </a:solidFill>
            </a:endParaRPr>
          </a:p>
        </p:txBody>
      </p:sp>
      <p:sp>
        <p:nvSpPr>
          <p:cNvPr id="9" name="文字方塊 8">
            <a:extLst>
              <a:ext uri="{FF2B5EF4-FFF2-40B4-BE49-F238E27FC236}">
                <a16:creationId xmlns:a16="http://schemas.microsoft.com/office/drawing/2014/main" id="{7354434A-3554-ABD9-00CC-673AB43E5C45}"/>
              </a:ext>
            </a:extLst>
          </p:cNvPr>
          <p:cNvSpPr txBox="1"/>
          <p:nvPr/>
        </p:nvSpPr>
        <p:spPr>
          <a:xfrm>
            <a:off x="3371258" y="2001099"/>
            <a:ext cx="630195" cy="400110"/>
          </a:xfrm>
          <a:prstGeom prst="rect">
            <a:avLst/>
          </a:prstGeom>
          <a:noFill/>
        </p:spPr>
        <p:txBody>
          <a:bodyPr wrap="square" rtlCol="0">
            <a:spAutoFit/>
          </a:bodyPr>
          <a:lstStyle/>
          <a:p>
            <a:r>
              <a:rPr kumimoji="1" lang="en-US" altLang="zh-HK" sz="2000" dirty="0">
                <a:solidFill>
                  <a:srgbClr val="FF0000"/>
                </a:solidFill>
              </a:rPr>
              <a:t>61</a:t>
            </a:r>
            <a:endParaRPr kumimoji="1" lang="zh-HK" altLang="en-US" sz="2000" dirty="0">
              <a:solidFill>
                <a:srgbClr val="FF0000"/>
              </a:solidFill>
            </a:endParaRPr>
          </a:p>
        </p:txBody>
      </p:sp>
      <p:sp>
        <p:nvSpPr>
          <p:cNvPr id="10" name="文字方塊 9">
            <a:extLst>
              <a:ext uri="{FF2B5EF4-FFF2-40B4-BE49-F238E27FC236}">
                <a16:creationId xmlns:a16="http://schemas.microsoft.com/office/drawing/2014/main" id="{E8FFEDB9-37D4-A077-0CAE-914AEB7716E8}"/>
              </a:ext>
            </a:extLst>
          </p:cNvPr>
          <p:cNvSpPr txBox="1"/>
          <p:nvPr/>
        </p:nvSpPr>
        <p:spPr>
          <a:xfrm>
            <a:off x="4981002" y="1771325"/>
            <a:ext cx="259491" cy="400110"/>
          </a:xfrm>
          <a:prstGeom prst="rect">
            <a:avLst/>
          </a:prstGeom>
          <a:noFill/>
        </p:spPr>
        <p:txBody>
          <a:bodyPr wrap="square" rtlCol="0">
            <a:spAutoFit/>
          </a:bodyPr>
          <a:lstStyle/>
          <a:p>
            <a:r>
              <a:rPr kumimoji="1" lang="en-US" altLang="zh-HK" sz="2000" dirty="0">
                <a:solidFill>
                  <a:srgbClr val="FF0000"/>
                </a:solidFill>
              </a:rPr>
              <a:t>5</a:t>
            </a:r>
            <a:endParaRPr kumimoji="1" lang="zh-HK" altLang="en-US" sz="2000" dirty="0">
              <a:solidFill>
                <a:srgbClr val="FF0000"/>
              </a:solidFill>
            </a:endParaRPr>
          </a:p>
        </p:txBody>
      </p:sp>
      <p:sp>
        <p:nvSpPr>
          <p:cNvPr id="11" name="文字方塊 10">
            <a:extLst>
              <a:ext uri="{FF2B5EF4-FFF2-40B4-BE49-F238E27FC236}">
                <a16:creationId xmlns:a16="http://schemas.microsoft.com/office/drawing/2014/main" id="{3C6BD8B3-B5CA-EA3B-EA0D-C2717F0AA2A6}"/>
              </a:ext>
            </a:extLst>
          </p:cNvPr>
          <p:cNvSpPr txBox="1"/>
          <p:nvPr/>
        </p:nvSpPr>
        <p:spPr>
          <a:xfrm>
            <a:off x="6032009" y="2370988"/>
            <a:ext cx="284205" cy="400110"/>
          </a:xfrm>
          <a:prstGeom prst="rect">
            <a:avLst/>
          </a:prstGeom>
          <a:noFill/>
        </p:spPr>
        <p:txBody>
          <a:bodyPr wrap="square" rtlCol="0">
            <a:spAutoFit/>
          </a:bodyPr>
          <a:lstStyle/>
          <a:p>
            <a:r>
              <a:rPr kumimoji="1" lang="en-US" altLang="zh-HK" sz="2000" dirty="0">
                <a:solidFill>
                  <a:srgbClr val="FF0000"/>
                </a:solidFill>
              </a:rPr>
              <a:t>5</a:t>
            </a:r>
            <a:endParaRPr kumimoji="1" lang="zh-HK" altLang="en-US" sz="2000" dirty="0">
              <a:solidFill>
                <a:srgbClr val="FF0000"/>
              </a:solidFill>
            </a:endParaRPr>
          </a:p>
        </p:txBody>
      </p:sp>
      <p:sp>
        <p:nvSpPr>
          <p:cNvPr id="12" name="文字方塊 11">
            <a:extLst>
              <a:ext uri="{FF2B5EF4-FFF2-40B4-BE49-F238E27FC236}">
                <a16:creationId xmlns:a16="http://schemas.microsoft.com/office/drawing/2014/main" id="{AB74C631-A79A-BE64-ABC6-37C5F354BD9C}"/>
              </a:ext>
            </a:extLst>
          </p:cNvPr>
          <p:cNvSpPr txBox="1"/>
          <p:nvPr/>
        </p:nvSpPr>
        <p:spPr>
          <a:xfrm>
            <a:off x="7891390" y="1785482"/>
            <a:ext cx="493499" cy="400110"/>
          </a:xfrm>
          <a:prstGeom prst="rect">
            <a:avLst/>
          </a:prstGeom>
          <a:noFill/>
        </p:spPr>
        <p:txBody>
          <a:bodyPr wrap="square" rtlCol="0">
            <a:spAutoFit/>
          </a:bodyPr>
          <a:lstStyle/>
          <a:p>
            <a:r>
              <a:rPr kumimoji="1" lang="en-US" altLang="zh-HK" sz="2000" dirty="0">
                <a:solidFill>
                  <a:srgbClr val="FF0000"/>
                </a:solidFill>
              </a:rPr>
              <a:t>73</a:t>
            </a:r>
            <a:endParaRPr kumimoji="1" lang="zh-HK" altLang="en-US" sz="2000" dirty="0">
              <a:solidFill>
                <a:srgbClr val="FF0000"/>
              </a:solidFill>
            </a:endParaRPr>
          </a:p>
        </p:txBody>
      </p:sp>
      <p:sp>
        <p:nvSpPr>
          <p:cNvPr id="13" name="文字方塊 12">
            <a:extLst>
              <a:ext uri="{FF2B5EF4-FFF2-40B4-BE49-F238E27FC236}">
                <a16:creationId xmlns:a16="http://schemas.microsoft.com/office/drawing/2014/main" id="{8CFD051C-331C-F873-6CB7-D9C488DD5558}"/>
              </a:ext>
            </a:extLst>
          </p:cNvPr>
          <p:cNvSpPr txBox="1"/>
          <p:nvPr/>
        </p:nvSpPr>
        <p:spPr>
          <a:xfrm>
            <a:off x="7185455" y="2026568"/>
            <a:ext cx="493499" cy="400110"/>
          </a:xfrm>
          <a:prstGeom prst="rect">
            <a:avLst/>
          </a:prstGeom>
          <a:noFill/>
        </p:spPr>
        <p:txBody>
          <a:bodyPr wrap="square" rtlCol="0">
            <a:spAutoFit/>
          </a:bodyPr>
          <a:lstStyle/>
          <a:p>
            <a:r>
              <a:rPr kumimoji="1" lang="en-US" altLang="zh-HK" sz="2000" dirty="0">
                <a:solidFill>
                  <a:srgbClr val="FF0000"/>
                </a:solidFill>
              </a:rPr>
              <a:t>73</a:t>
            </a:r>
            <a:endParaRPr kumimoji="1" lang="zh-HK" altLang="en-US" sz="2000" dirty="0">
              <a:solidFill>
                <a:srgbClr val="FF0000"/>
              </a:solidFill>
            </a:endParaRPr>
          </a:p>
        </p:txBody>
      </p:sp>
      <p:sp>
        <p:nvSpPr>
          <p:cNvPr id="14" name="文字方塊 13">
            <a:extLst>
              <a:ext uri="{FF2B5EF4-FFF2-40B4-BE49-F238E27FC236}">
                <a16:creationId xmlns:a16="http://schemas.microsoft.com/office/drawing/2014/main" id="{18E30DA0-CF46-5EBA-04EF-AE998CD7F464}"/>
              </a:ext>
            </a:extLst>
          </p:cNvPr>
          <p:cNvSpPr txBox="1"/>
          <p:nvPr/>
        </p:nvSpPr>
        <p:spPr>
          <a:xfrm>
            <a:off x="475730" y="3403546"/>
            <a:ext cx="902042" cy="400110"/>
          </a:xfrm>
          <a:prstGeom prst="rect">
            <a:avLst/>
          </a:prstGeom>
          <a:noFill/>
        </p:spPr>
        <p:txBody>
          <a:bodyPr wrap="square" rtlCol="0">
            <a:spAutoFit/>
          </a:bodyPr>
          <a:lstStyle/>
          <a:p>
            <a:r>
              <a:rPr kumimoji="1" lang="zh-HK" altLang="en-US" sz="2000" dirty="0">
                <a:solidFill>
                  <a:srgbClr val="FF0000"/>
                </a:solidFill>
              </a:rPr>
              <a:t>中國</a:t>
            </a:r>
          </a:p>
        </p:txBody>
      </p:sp>
      <p:sp>
        <p:nvSpPr>
          <p:cNvPr id="15" name="文字方塊 14">
            <a:extLst>
              <a:ext uri="{FF2B5EF4-FFF2-40B4-BE49-F238E27FC236}">
                <a16:creationId xmlns:a16="http://schemas.microsoft.com/office/drawing/2014/main" id="{74CBC376-FF21-0D7E-0DBA-CE4495113E62}"/>
              </a:ext>
            </a:extLst>
          </p:cNvPr>
          <p:cNvSpPr txBox="1"/>
          <p:nvPr/>
        </p:nvSpPr>
        <p:spPr>
          <a:xfrm>
            <a:off x="1165571" y="4057693"/>
            <a:ext cx="1098980" cy="400110"/>
          </a:xfrm>
          <a:prstGeom prst="rect">
            <a:avLst/>
          </a:prstGeom>
          <a:noFill/>
        </p:spPr>
        <p:txBody>
          <a:bodyPr wrap="square" rtlCol="0">
            <a:spAutoFit/>
          </a:bodyPr>
          <a:lstStyle/>
          <a:p>
            <a:r>
              <a:rPr kumimoji="1" lang="en-US" altLang="zh-HK" sz="2000" dirty="0">
                <a:solidFill>
                  <a:srgbClr val="FF0000"/>
                </a:solidFill>
              </a:rPr>
              <a:t>Chinese</a:t>
            </a:r>
            <a:endParaRPr kumimoji="1" lang="zh-HK" altLang="en-US" sz="2000" dirty="0">
              <a:solidFill>
                <a:srgbClr val="FF0000"/>
              </a:solidFill>
            </a:endParaRPr>
          </a:p>
        </p:txBody>
      </p:sp>
      <p:sp>
        <p:nvSpPr>
          <p:cNvPr id="16" name="文字方塊 15">
            <a:extLst>
              <a:ext uri="{FF2B5EF4-FFF2-40B4-BE49-F238E27FC236}">
                <a16:creationId xmlns:a16="http://schemas.microsoft.com/office/drawing/2014/main" id="{E0958AFA-1CAA-E54B-3026-D52D38231BEC}"/>
              </a:ext>
            </a:extLst>
          </p:cNvPr>
          <p:cNvSpPr txBox="1"/>
          <p:nvPr/>
        </p:nvSpPr>
        <p:spPr>
          <a:xfrm>
            <a:off x="4643527" y="3401427"/>
            <a:ext cx="694304" cy="400110"/>
          </a:xfrm>
          <a:prstGeom prst="rect">
            <a:avLst/>
          </a:prstGeom>
          <a:noFill/>
        </p:spPr>
        <p:txBody>
          <a:bodyPr wrap="square" rtlCol="0">
            <a:spAutoFit/>
          </a:bodyPr>
          <a:lstStyle/>
          <a:p>
            <a:r>
              <a:rPr lang="zh-HK" altLang="zh-HK" sz="2000" dirty="0">
                <a:solidFill>
                  <a:srgbClr val="FF0000"/>
                </a:solidFill>
              </a:rPr>
              <a:t>歐洲</a:t>
            </a:r>
            <a:endParaRPr kumimoji="1" lang="zh-HK" altLang="en-US" sz="2000" dirty="0">
              <a:solidFill>
                <a:srgbClr val="FF0000"/>
              </a:solidFill>
            </a:endParaRPr>
          </a:p>
        </p:txBody>
      </p:sp>
      <p:sp>
        <p:nvSpPr>
          <p:cNvPr id="17" name="文字方塊 16">
            <a:extLst>
              <a:ext uri="{FF2B5EF4-FFF2-40B4-BE49-F238E27FC236}">
                <a16:creationId xmlns:a16="http://schemas.microsoft.com/office/drawing/2014/main" id="{44032036-E656-DF19-4E0C-3646E42C9994}"/>
              </a:ext>
            </a:extLst>
          </p:cNvPr>
          <p:cNvSpPr txBox="1"/>
          <p:nvPr/>
        </p:nvSpPr>
        <p:spPr>
          <a:xfrm>
            <a:off x="4850125" y="4050013"/>
            <a:ext cx="1049554" cy="400110"/>
          </a:xfrm>
          <a:prstGeom prst="rect">
            <a:avLst/>
          </a:prstGeom>
          <a:noFill/>
        </p:spPr>
        <p:txBody>
          <a:bodyPr wrap="square" rtlCol="0">
            <a:spAutoFit/>
          </a:bodyPr>
          <a:lstStyle/>
          <a:p>
            <a:r>
              <a:rPr kumimoji="1" lang="en-US" altLang="zh-HK" sz="2000" dirty="0">
                <a:solidFill>
                  <a:srgbClr val="FF0000"/>
                </a:solidFill>
              </a:rPr>
              <a:t>Europe</a:t>
            </a:r>
            <a:endParaRPr kumimoji="1" lang="zh-HK" altLang="en-US" sz="2000" dirty="0">
              <a:solidFill>
                <a:srgbClr val="FF0000"/>
              </a:solidFill>
            </a:endParaRPr>
          </a:p>
        </p:txBody>
      </p:sp>
      <p:sp>
        <p:nvSpPr>
          <p:cNvPr id="18" name="文字方塊 17">
            <a:extLst>
              <a:ext uri="{FF2B5EF4-FFF2-40B4-BE49-F238E27FC236}">
                <a16:creationId xmlns:a16="http://schemas.microsoft.com/office/drawing/2014/main" id="{AB91D31A-7D5A-9E0C-41D8-EF61C2F978EC}"/>
              </a:ext>
            </a:extLst>
          </p:cNvPr>
          <p:cNvSpPr txBox="1"/>
          <p:nvPr/>
        </p:nvSpPr>
        <p:spPr>
          <a:xfrm>
            <a:off x="2001794" y="5180847"/>
            <a:ext cx="809751" cy="400110"/>
          </a:xfrm>
          <a:prstGeom prst="rect">
            <a:avLst/>
          </a:prstGeom>
          <a:noFill/>
        </p:spPr>
        <p:txBody>
          <a:bodyPr wrap="square" rtlCol="0">
            <a:spAutoFit/>
          </a:bodyPr>
          <a:lstStyle/>
          <a:p>
            <a:r>
              <a:rPr lang="zh-HK" altLang="zh-HK" sz="2000" dirty="0">
                <a:solidFill>
                  <a:srgbClr val="FF0000"/>
                </a:solidFill>
              </a:rPr>
              <a:t>盛世</a:t>
            </a:r>
            <a:endParaRPr kumimoji="1" lang="zh-HK" altLang="en-US" sz="2000" dirty="0">
              <a:solidFill>
                <a:srgbClr val="FF0000"/>
              </a:solidFill>
            </a:endParaRPr>
          </a:p>
        </p:txBody>
      </p:sp>
      <p:sp>
        <p:nvSpPr>
          <p:cNvPr id="19" name="文字方塊 18">
            <a:extLst>
              <a:ext uri="{FF2B5EF4-FFF2-40B4-BE49-F238E27FC236}">
                <a16:creationId xmlns:a16="http://schemas.microsoft.com/office/drawing/2014/main" id="{70C44FB3-D1D4-29FE-7D66-4343DB167917}"/>
              </a:ext>
            </a:extLst>
          </p:cNvPr>
          <p:cNvSpPr txBox="1"/>
          <p:nvPr/>
        </p:nvSpPr>
        <p:spPr>
          <a:xfrm>
            <a:off x="2535840" y="5483815"/>
            <a:ext cx="1507522" cy="400110"/>
          </a:xfrm>
          <a:prstGeom prst="rect">
            <a:avLst/>
          </a:prstGeom>
          <a:noFill/>
        </p:spPr>
        <p:txBody>
          <a:bodyPr wrap="square" rtlCol="0">
            <a:spAutoFit/>
          </a:bodyPr>
          <a:lstStyle/>
          <a:p>
            <a:r>
              <a:rPr lang="en-US" altLang="zh-HK" sz="2000" dirty="0">
                <a:solidFill>
                  <a:srgbClr val="FF0000"/>
                </a:solidFill>
              </a:rPr>
              <a:t>golden ages</a:t>
            </a:r>
            <a:endParaRPr kumimoji="1" lang="zh-HK" altLang="en-US" sz="2000" dirty="0">
              <a:solidFill>
                <a:srgbClr val="FF0000"/>
              </a:solidFill>
            </a:endParaRPr>
          </a:p>
        </p:txBody>
      </p:sp>
      <p:sp>
        <p:nvSpPr>
          <p:cNvPr id="20" name="文字方塊 19">
            <a:extLst>
              <a:ext uri="{FF2B5EF4-FFF2-40B4-BE49-F238E27FC236}">
                <a16:creationId xmlns:a16="http://schemas.microsoft.com/office/drawing/2014/main" id="{2E3E5F48-BAE8-9858-9116-2FEF74D33535}"/>
              </a:ext>
            </a:extLst>
          </p:cNvPr>
          <p:cNvSpPr txBox="1"/>
          <p:nvPr/>
        </p:nvSpPr>
        <p:spPr>
          <a:xfrm>
            <a:off x="7678954" y="5162651"/>
            <a:ext cx="1057277" cy="400110"/>
          </a:xfrm>
          <a:prstGeom prst="rect">
            <a:avLst/>
          </a:prstGeom>
          <a:noFill/>
        </p:spPr>
        <p:txBody>
          <a:bodyPr wrap="square" rtlCol="0">
            <a:spAutoFit/>
          </a:bodyPr>
          <a:lstStyle/>
          <a:p>
            <a:r>
              <a:rPr lang="zh-HK" altLang="zh-HK" sz="2000" dirty="0">
                <a:solidFill>
                  <a:srgbClr val="FF0000"/>
                </a:solidFill>
              </a:rPr>
              <a:t>最強大</a:t>
            </a:r>
            <a:endParaRPr kumimoji="1" lang="zh-HK" altLang="en-US" sz="2000" dirty="0">
              <a:solidFill>
                <a:srgbClr val="FF0000"/>
              </a:solidFill>
            </a:endParaRPr>
          </a:p>
        </p:txBody>
      </p:sp>
      <p:sp>
        <p:nvSpPr>
          <p:cNvPr id="21" name="文字方塊 20">
            <a:extLst>
              <a:ext uri="{FF2B5EF4-FFF2-40B4-BE49-F238E27FC236}">
                <a16:creationId xmlns:a16="http://schemas.microsoft.com/office/drawing/2014/main" id="{2A66381B-9E19-BD20-74D4-B3DAFFED45D6}"/>
              </a:ext>
            </a:extLst>
          </p:cNvPr>
          <p:cNvSpPr txBox="1"/>
          <p:nvPr/>
        </p:nvSpPr>
        <p:spPr>
          <a:xfrm>
            <a:off x="7062273" y="5468533"/>
            <a:ext cx="1233362" cy="400110"/>
          </a:xfrm>
          <a:prstGeom prst="rect">
            <a:avLst/>
          </a:prstGeom>
          <a:noFill/>
        </p:spPr>
        <p:txBody>
          <a:bodyPr wrap="square" rtlCol="0">
            <a:spAutoFit/>
          </a:bodyPr>
          <a:lstStyle/>
          <a:p>
            <a:r>
              <a:rPr lang="en-US" altLang="zh-HK" sz="2000" dirty="0">
                <a:solidFill>
                  <a:srgbClr val="FF0000"/>
                </a:solidFill>
              </a:rPr>
              <a:t>strongest</a:t>
            </a:r>
            <a:endParaRPr kumimoji="1" lang="zh-HK" altLang="en-US" sz="2000" dirty="0">
              <a:solidFill>
                <a:srgbClr val="FF0000"/>
              </a:solidFill>
            </a:endParaRPr>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18</a:t>
            </a:fld>
            <a:endParaRPr kumimoji="1" lang="zh-HK" altLang="en-US"/>
          </a:p>
        </p:txBody>
      </p:sp>
    </p:spTree>
    <p:extLst>
      <p:ext uri="{BB962C8B-B14F-4D97-AF65-F5344CB8AC3E}">
        <p14:creationId xmlns:p14="http://schemas.microsoft.com/office/powerpoint/2010/main" val="296306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4F3B1B-5AE3-1528-7F43-7AE8D31901DD}"/>
              </a:ext>
            </a:extLst>
          </p:cNvPr>
          <p:cNvSpPr>
            <a:spLocks noGrp="1"/>
          </p:cNvSpPr>
          <p:nvPr>
            <p:ph type="title"/>
          </p:nvPr>
        </p:nvSpPr>
        <p:spPr>
          <a:xfrm>
            <a:off x="603654" y="270414"/>
            <a:ext cx="8374673" cy="1325563"/>
          </a:xfrm>
        </p:spPr>
        <p:txBody>
          <a:bodyPr>
            <a:noAutofit/>
          </a:bodyPr>
          <a:lstStyle/>
          <a:p>
            <a:r>
              <a:rPr lang="zh-HK" altLang="zh-HK" sz="3200" b="1" dirty="0"/>
              <a:t>資料二：《皇輿全覽圖》</a:t>
            </a:r>
            <a:r>
              <a:rPr lang="en-US" altLang="zh-HK" sz="3200" b="1" dirty="0"/>
              <a:t>(Source: B: The Kangxi Imperial Atlas of China)</a:t>
            </a:r>
            <a:endParaRPr kumimoji="1" lang="zh-HK" altLang="en-US" sz="3200" dirty="0"/>
          </a:p>
        </p:txBody>
      </p:sp>
      <p:sp>
        <p:nvSpPr>
          <p:cNvPr id="3" name="內容版面配置區 2">
            <a:extLst>
              <a:ext uri="{FF2B5EF4-FFF2-40B4-BE49-F238E27FC236}">
                <a16:creationId xmlns:a16="http://schemas.microsoft.com/office/drawing/2014/main" id="{0D8AE7E5-6C18-4E63-520C-5AA5A2C6C1A4}"/>
              </a:ext>
            </a:extLst>
          </p:cNvPr>
          <p:cNvSpPr>
            <a:spLocks noGrp="1"/>
          </p:cNvSpPr>
          <p:nvPr>
            <p:ph idx="1"/>
          </p:nvPr>
        </p:nvSpPr>
        <p:spPr>
          <a:xfrm>
            <a:off x="628649" y="1825625"/>
            <a:ext cx="8349677" cy="4351338"/>
          </a:xfrm>
        </p:spPr>
        <p:txBody>
          <a:bodyPr/>
          <a:lstStyle/>
          <a:p>
            <a:pPr marL="0" indent="0">
              <a:buNone/>
            </a:pPr>
            <a:r>
              <a:rPr lang="zh-TW" altLang="zh-HK" sz="2000" dirty="0"/>
              <a:t>康熙帝與路易十四兩位君主通過法國耶穌會士間接</a:t>
            </a:r>
            <a:r>
              <a:rPr lang="zh-HK" altLang="zh-HK" sz="2000" dirty="0"/>
              <a:t>地</a:t>
            </a:r>
            <a:r>
              <a:rPr lang="zh-TW" altLang="zh-HK" sz="2000" dirty="0"/>
              <a:t>連</a:t>
            </a:r>
            <a:r>
              <a:rPr lang="zh-HK" altLang="zh-HK" sz="2000" dirty="0"/>
              <a:t>繫著</a:t>
            </a:r>
            <a:r>
              <a:rPr lang="zh-TW" altLang="zh-HK" sz="2000" dirty="0"/>
              <a:t>。</a:t>
            </a:r>
            <a:r>
              <a:rPr lang="en-US" altLang="zh-HK" sz="2000" dirty="0"/>
              <a:t>(Emperor Kangxi and Louis XIV were indirectly connected by the French Jesuits.)</a:t>
            </a:r>
            <a:endParaRPr lang="zh-TW" altLang="zh-HK" sz="2000" dirty="0"/>
          </a:p>
          <a:p>
            <a:pPr marL="0" indent="0">
              <a:buNone/>
            </a:pPr>
            <a:r>
              <a:rPr lang="zh-HK" altLang="zh-HK" sz="2000" dirty="0"/>
              <a:t>這幅地圖由中國官員和耶穌會士花了十年時間繪製而成。</a:t>
            </a:r>
            <a:r>
              <a:rPr lang="en-US" altLang="zh-HK" sz="2000" dirty="0"/>
              <a:t>(Chinese officials and Jesuits spent 10 years to draw this map.)</a:t>
            </a:r>
            <a:endParaRPr lang="zh-TW" altLang="zh-HK" sz="2000" dirty="0"/>
          </a:p>
          <a:p>
            <a:endParaRPr kumimoji="1" lang="zh-HK" altLang="en-US" dirty="0"/>
          </a:p>
        </p:txBody>
      </p:sp>
      <p:pic>
        <p:nvPicPr>
          <p:cNvPr id="5" name="圖片 4">
            <a:extLst>
              <a:ext uri="{FF2B5EF4-FFF2-40B4-BE49-F238E27FC236}">
                <a16:creationId xmlns:a16="http://schemas.microsoft.com/office/drawing/2014/main" id="{72B1ED34-1243-B56D-EC06-EE53B5E14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54" y="3522786"/>
            <a:ext cx="2026226" cy="1984065"/>
          </a:xfrm>
          <a:prstGeom prst="rect">
            <a:avLst/>
          </a:prstGeom>
        </p:spPr>
      </p:pic>
      <p:sp>
        <p:nvSpPr>
          <p:cNvPr id="6" name="文字方塊 5">
            <a:extLst>
              <a:ext uri="{FF2B5EF4-FFF2-40B4-BE49-F238E27FC236}">
                <a16:creationId xmlns:a16="http://schemas.microsoft.com/office/drawing/2014/main" id="{CD1468AA-61BB-C539-923F-491837D89273}"/>
              </a:ext>
            </a:extLst>
          </p:cNvPr>
          <p:cNvSpPr txBox="1"/>
          <p:nvPr/>
        </p:nvSpPr>
        <p:spPr>
          <a:xfrm>
            <a:off x="603654" y="5679242"/>
            <a:ext cx="3159453" cy="1077218"/>
          </a:xfrm>
          <a:prstGeom prst="rect">
            <a:avLst/>
          </a:prstGeom>
          <a:noFill/>
        </p:spPr>
        <p:txBody>
          <a:bodyPr wrap="square" rtlCol="0">
            <a:spAutoFit/>
          </a:bodyPr>
          <a:lstStyle/>
          <a:p>
            <a:r>
              <a:rPr lang="zh-HK" altLang="en-US" sz="1600" dirty="0"/>
              <a:t>請</a:t>
            </a:r>
            <a:r>
              <a:rPr lang="zh-HK" altLang="zh-HK" sz="1600" dirty="0"/>
              <a:t>觀看</a:t>
            </a:r>
            <a:r>
              <a:rPr lang="en-US" altLang="zh-HK" sz="1600" dirty="0"/>
              <a:t>(Please view)</a:t>
            </a:r>
            <a:endParaRPr lang="en-US" altLang="zh-HK" sz="1600" u="sng" dirty="0">
              <a:hlinkClick r:id="rId3"/>
            </a:endParaRPr>
          </a:p>
          <a:p>
            <a:r>
              <a:rPr lang="en-US" altLang="zh-HK" sz="1600" u="sng" dirty="0">
                <a:hlinkClick r:id="rId3"/>
              </a:rPr>
              <a:t>https://www.dpm.org.cn/ancient/special/143156.html</a:t>
            </a:r>
            <a:r>
              <a:rPr lang="en-US" altLang="zh-HK" sz="1600" dirty="0"/>
              <a:t> </a:t>
            </a:r>
            <a:endParaRPr lang="zh-TW" altLang="zh-HK" sz="1600" dirty="0"/>
          </a:p>
          <a:p>
            <a:r>
              <a:rPr lang="en-US" altLang="zh-HK" sz="1600" dirty="0"/>
              <a:t>(</a:t>
            </a:r>
            <a:r>
              <a:rPr lang="zh-HK" altLang="zh-HK" sz="1600" dirty="0"/>
              <a:t>故</a:t>
            </a:r>
            <a:r>
              <a:rPr lang="zh-TW" altLang="zh-HK" sz="1600" dirty="0"/>
              <a:t>宮博物院</a:t>
            </a:r>
            <a:r>
              <a:rPr lang="en-US" altLang="zh-HK" sz="1600" dirty="0"/>
              <a:t> The Palace Museum</a:t>
            </a:r>
            <a:r>
              <a:rPr lang="en-US" altLang="zh-HK" sz="1600" dirty="0" smtClean="0"/>
              <a:t>)</a:t>
            </a:r>
            <a:endParaRPr lang="zh-TW" altLang="zh-HK" sz="1600" dirty="0"/>
          </a:p>
        </p:txBody>
      </p:sp>
      <p:sp>
        <p:nvSpPr>
          <p:cNvPr id="7" name="文字方塊 6">
            <a:extLst>
              <a:ext uri="{FF2B5EF4-FFF2-40B4-BE49-F238E27FC236}">
                <a16:creationId xmlns:a16="http://schemas.microsoft.com/office/drawing/2014/main" id="{B94FAA49-0660-8D93-ED64-9CE330CF7C72}"/>
              </a:ext>
            </a:extLst>
          </p:cNvPr>
          <p:cNvSpPr txBox="1"/>
          <p:nvPr/>
        </p:nvSpPr>
        <p:spPr>
          <a:xfrm>
            <a:off x="4431322" y="4514818"/>
            <a:ext cx="4264269" cy="1600438"/>
          </a:xfrm>
          <a:prstGeom prst="rect">
            <a:avLst/>
          </a:prstGeom>
          <a:noFill/>
        </p:spPr>
        <p:txBody>
          <a:bodyPr wrap="square" rtlCol="0">
            <a:spAutoFit/>
          </a:bodyPr>
          <a:lstStyle/>
          <a:p>
            <a:r>
              <a:rPr lang="en-US" altLang="zh-HK" sz="2000" dirty="0"/>
              <a:t>4. </a:t>
            </a:r>
            <a:r>
              <a:rPr lang="zh-HK" altLang="zh-HK" sz="2000" dirty="0"/>
              <a:t>清朝用了多少年時間繪</a:t>
            </a:r>
            <a:r>
              <a:rPr lang="zh-TW" altLang="zh-HK" sz="2000" dirty="0"/>
              <a:t>製《皇輿全覽圖》</a:t>
            </a:r>
            <a:r>
              <a:rPr lang="zh-HK" altLang="zh-HK" sz="2000" dirty="0"/>
              <a:t>？</a:t>
            </a:r>
            <a:r>
              <a:rPr lang="en-US" altLang="zh-HK" sz="2000" dirty="0"/>
              <a:t>(How many years did the Qing Dynasty spend to draw the Kangxi Imperial Atlas of China?)</a:t>
            </a:r>
            <a:endParaRPr lang="zh-TW" altLang="zh-HK" sz="2000" dirty="0"/>
          </a:p>
          <a:p>
            <a:endParaRPr kumimoji="1" lang="zh-HK" altLang="en-US" dirty="0"/>
          </a:p>
        </p:txBody>
      </p:sp>
      <p:sp>
        <p:nvSpPr>
          <p:cNvPr id="9" name="文字方塊 8">
            <a:extLst>
              <a:ext uri="{FF2B5EF4-FFF2-40B4-BE49-F238E27FC236}">
                <a16:creationId xmlns:a16="http://schemas.microsoft.com/office/drawing/2014/main" id="{76D85D8F-BB33-0B91-DA66-F17562FB09F4}"/>
              </a:ext>
            </a:extLst>
          </p:cNvPr>
          <p:cNvSpPr txBox="1"/>
          <p:nvPr/>
        </p:nvSpPr>
        <p:spPr>
          <a:xfrm>
            <a:off x="4431323" y="3560862"/>
            <a:ext cx="4378569" cy="707886"/>
          </a:xfrm>
          <a:prstGeom prst="rect">
            <a:avLst/>
          </a:prstGeom>
          <a:noFill/>
        </p:spPr>
        <p:txBody>
          <a:bodyPr wrap="square">
            <a:spAutoFit/>
          </a:bodyPr>
          <a:lstStyle/>
          <a:p>
            <a:pPr marL="0" indent="0">
              <a:buNone/>
            </a:pPr>
            <a:r>
              <a:rPr lang="zh-HK" altLang="zh-HK" sz="2000" dirty="0"/>
              <a:t>根據資料二，回答以下問題。</a:t>
            </a:r>
            <a:r>
              <a:rPr lang="en-US" altLang="zh-HK" sz="2000" dirty="0"/>
              <a:t>(Study Sources B, and answer the questions.)</a:t>
            </a:r>
            <a:endParaRPr lang="zh-TW" altLang="zh-HK" sz="2000" dirty="0"/>
          </a:p>
        </p:txBody>
      </p:sp>
      <p:sp>
        <p:nvSpPr>
          <p:cNvPr id="10" name="文字方塊 9">
            <a:extLst>
              <a:ext uri="{FF2B5EF4-FFF2-40B4-BE49-F238E27FC236}">
                <a16:creationId xmlns:a16="http://schemas.microsoft.com/office/drawing/2014/main" id="{210B4A25-EEFF-270D-06BC-FB93CED9FE7C}"/>
              </a:ext>
            </a:extLst>
          </p:cNvPr>
          <p:cNvSpPr txBox="1"/>
          <p:nvPr/>
        </p:nvSpPr>
        <p:spPr>
          <a:xfrm>
            <a:off x="4431322" y="5838409"/>
            <a:ext cx="4028302" cy="677108"/>
          </a:xfrm>
          <a:prstGeom prst="rect">
            <a:avLst/>
          </a:prstGeom>
          <a:noFill/>
        </p:spPr>
        <p:txBody>
          <a:bodyPr wrap="square" rtlCol="0">
            <a:spAutoFit/>
          </a:bodyPr>
          <a:lstStyle/>
          <a:p>
            <a:r>
              <a:rPr lang="en-US" altLang="zh-HK" sz="2000" dirty="0">
                <a:solidFill>
                  <a:srgbClr val="FF0000"/>
                </a:solidFill>
              </a:rPr>
              <a:t>10</a:t>
            </a:r>
            <a:r>
              <a:rPr lang="zh-HK" altLang="zh-HK" sz="2000" dirty="0">
                <a:solidFill>
                  <a:srgbClr val="FF0000"/>
                </a:solidFill>
              </a:rPr>
              <a:t>年</a:t>
            </a:r>
            <a:r>
              <a:rPr lang="en-US" altLang="zh-HK" sz="2000" dirty="0">
                <a:solidFill>
                  <a:srgbClr val="FF0000"/>
                </a:solidFill>
              </a:rPr>
              <a:t>(years)</a:t>
            </a:r>
            <a:endParaRPr lang="zh-TW" altLang="zh-HK" sz="2000" dirty="0">
              <a:solidFill>
                <a:srgbClr val="FF0000"/>
              </a:solidFill>
            </a:endParaRPr>
          </a:p>
          <a:p>
            <a:endParaRPr kumimoji="1" lang="zh-HK" altLang="en-US" dirty="0"/>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19</a:t>
            </a:fld>
            <a:endParaRPr kumimoji="1" lang="zh-HK" altLang="en-US"/>
          </a:p>
        </p:txBody>
      </p:sp>
    </p:spTree>
    <p:extLst>
      <p:ext uri="{BB962C8B-B14F-4D97-AF65-F5344CB8AC3E}">
        <p14:creationId xmlns:p14="http://schemas.microsoft.com/office/powerpoint/2010/main" val="34699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E8B16C-0687-D2CE-4E2A-AA6528AE1A79}"/>
              </a:ext>
            </a:extLst>
          </p:cNvPr>
          <p:cNvSpPr>
            <a:spLocks noGrp="1"/>
          </p:cNvSpPr>
          <p:nvPr>
            <p:ph type="title"/>
          </p:nvPr>
        </p:nvSpPr>
        <p:spPr/>
        <p:txBody>
          <a:bodyPr>
            <a:normAutofit/>
          </a:bodyPr>
          <a:lstStyle/>
          <a:p>
            <a:r>
              <a:rPr lang="zh-HK" altLang="zh-HK" sz="3600" dirty="0"/>
              <a:t>本節關鍵詞 </a:t>
            </a:r>
            <a:r>
              <a:rPr lang="en-US" altLang="zh-HK" sz="3600" dirty="0"/>
              <a:t>(Key Terms)</a:t>
            </a:r>
            <a:endParaRPr kumimoji="1" lang="zh-HK" altLang="en-US" sz="3600" dirty="0"/>
          </a:p>
        </p:txBody>
      </p:sp>
      <p:graphicFrame>
        <p:nvGraphicFramePr>
          <p:cNvPr id="4" name="表格 4">
            <a:extLst>
              <a:ext uri="{FF2B5EF4-FFF2-40B4-BE49-F238E27FC236}">
                <a16:creationId xmlns:a16="http://schemas.microsoft.com/office/drawing/2014/main" id="{1A0DC71A-37EB-752F-131F-A522A839A21F}"/>
              </a:ext>
            </a:extLst>
          </p:cNvPr>
          <p:cNvGraphicFramePr>
            <a:graphicFrameLocks noGrp="1"/>
          </p:cNvGraphicFramePr>
          <p:nvPr>
            <p:ph idx="1"/>
            <p:extLst>
              <p:ext uri="{D42A27DB-BD31-4B8C-83A1-F6EECF244321}">
                <p14:modId xmlns:p14="http://schemas.microsoft.com/office/powerpoint/2010/main" val="1584481450"/>
              </p:ext>
            </p:extLst>
          </p:nvPr>
        </p:nvGraphicFramePr>
        <p:xfrm>
          <a:off x="628650" y="1825625"/>
          <a:ext cx="7886700" cy="2595880"/>
        </p:xfrm>
        <a:graphic>
          <a:graphicData uri="http://schemas.openxmlformats.org/drawingml/2006/table">
            <a:tbl>
              <a:tblPr firstRow="1" bandRow="1">
                <a:tableStyleId>{5C22544A-7EE6-4342-B048-85BDC9FD1C3A}</a:tableStyleId>
              </a:tblPr>
              <a:tblGrid>
                <a:gridCol w="681166">
                  <a:extLst>
                    <a:ext uri="{9D8B030D-6E8A-4147-A177-3AD203B41FA5}">
                      <a16:colId xmlns:a16="http://schemas.microsoft.com/office/drawing/2014/main" val="3106125022"/>
                    </a:ext>
                  </a:extLst>
                </a:gridCol>
                <a:gridCol w="2224216">
                  <a:extLst>
                    <a:ext uri="{9D8B030D-6E8A-4147-A177-3AD203B41FA5}">
                      <a16:colId xmlns:a16="http://schemas.microsoft.com/office/drawing/2014/main" val="443564795"/>
                    </a:ext>
                  </a:extLst>
                </a:gridCol>
                <a:gridCol w="2483709">
                  <a:extLst>
                    <a:ext uri="{9D8B030D-6E8A-4147-A177-3AD203B41FA5}">
                      <a16:colId xmlns:a16="http://schemas.microsoft.com/office/drawing/2014/main" val="740054979"/>
                    </a:ext>
                  </a:extLst>
                </a:gridCol>
                <a:gridCol w="2497609">
                  <a:extLst>
                    <a:ext uri="{9D8B030D-6E8A-4147-A177-3AD203B41FA5}">
                      <a16:colId xmlns:a16="http://schemas.microsoft.com/office/drawing/2014/main" val="1613397340"/>
                    </a:ext>
                  </a:extLst>
                </a:gridCol>
              </a:tblGrid>
              <a:tr h="370840">
                <a:tc>
                  <a:txBody>
                    <a:bodyPr/>
                    <a:lstStyle/>
                    <a:p>
                      <a:endParaRPr lang="zh-HK" altLang="en-US"/>
                    </a:p>
                  </a:txBody>
                  <a:tcPr/>
                </a:tc>
                <a:tc>
                  <a:txBody>
                    <a:bodyPr/>
                    <a:lstStyle/>
                    <a:p>
                      <a:r>
                        <a:rPr lang="zh-HK" altLang="zh-HK" sz="1800" b="1" kern="1200" dirty="0">
                          <a:solidFill>
                            <a:schemeClr val="lt1"/>
                          </a:solidFill>
                          <a:effectLst/>
                          <a:latin typeface="+mn-lt"/>
                          <a:ea typeface="+mn-ea"/>
                          <a:cs typeface="+mn-cs"/>
                        </a:rPr>
                        <a:t>英文詞彙</a:t>
                      </a:r>
                      <a:r>
                        <a:rPr lang="zh-TW" altLang="zh-HK" dirty="0">
                          <a:effectLst/>
                        </a:rPr>
                        <a:t> </a:t>
                      </a:r>
                      <a:endParaRPr lang="zh-HK" altLang="en-US" dirty="0"/>
                    </a:p>
                  </a:txBody>
                  <a:tcPr/>
                </a:tc>
                <a:tc>
                  <a:txBody>
                    <a:bodyPr/>
                    <a:lstStyle/>
                    <a:p>
                      <a:r>
                        <a:rPr lang="zh-HK" altLang="zh-HK" sz="1800" b="1" kern="1200" dirty="0">
                          <a:solidFill>
                            <a:schemeClr val="lt1"/>
                          </a:solidFill>
                          <a:effectLst/>
                          <a:latin typeface="+mn-lt"/>
                          <a:ea typeface="+mn-ea"/>
                          <a:cs typeface="+mn-cs"/>
                        </a:rPr>
                        <a:t>中文詞彙</a:t>
                      </a:r>
                      <a:r>
                        <a:rPr lang="en-US" altLang="zh-HK" sz="1800" b="1" kern="1200" dirty="0">
                          <a:solidFill>
                            <a:schemeClr val="lt1"/>
                          </a:solidFill>
                          <a:effectLst/>
                          <a:latin typeface="+mn-lt"/>
                          <a:ea typeface="+mn-ea"/>
                          <a:cs typeface="+mn-cs"/>
                        </a:rPr>
                        <a:t>/</a:t>
                      </a:r>
                      <a:r>
                        <a:rPr lang="zh-HK" altLang="zh-HK" sz="1800" b="1" kern="1200" dirty="0">
                          <a:solidFill>
                            <a:schemeClr val="lt1"/>
                          </a:solidFill>
                          <a:effectLst/>
                          <a:latin typeface="+mn-lt"/>
                          <a:ea typeface="+mn-ea"/>
                          <a:cs typeface="+mn-cs"/>
                        </a:rPr>
                        <a:t>粵語拼音</a:t>
                      </a:r>
                      <a:r>
                        <a:rPr lang="zh-TW" altLang="zh-HK" dirty="0">
                          <a:effectLst/>
                        </a:rPr>
                        <a:t> </a:t>
                      </a:r>
                      <a:endParaRPr lang="zh-HK" altLang="en-US" dirty="0"/>
                    </a:p>
                  </a:txBody>
                  <a:tcPr/>
                </a:tc>
                <a:tc>
                  <a:txBody>
                    <a:bodyPr/>
                    <a:lstStyle/>
                    <a:p>
                      <a:r>
                        <a:rPr lang="zh-HK" altLang="zh-HK" sz="1800" b="1" kern="1200" dirty="0">
                          <a:solidFill>
                            <a:schemeClr val="lt1"/>
                          </a:solidFill>
                          <a:effectLst/>
                          <a:latin typeface="+mn-lt"/>
                          <a:ea typeface="+mn-ea"/>
                          <a:cs typeface="+mn-cs"/>
                        </a:rPr>
                        <a:t>中文詞彙</a:t>
                      </a:r>
                      <a:r>
                        <a:rPr lang="en-US" altLang="zh-HK" sz="1800" b="1" kern="1200" dirty="0">
                          <a:solidFill>
                            <a:schemeClr val="lt1"/>
                          </a:solidFill>
                          <a:effectLst/>
                          <a:latin typeface="+mn-lt"/>
                          <a:ea typeface="+mn-ea"/>
                          <a:cs typeface="+mn-cs"/>
                        </a:rPr>
                        <a:t>/</a:t>
                      </a:r>
                      <a:r>
                        <a:rPr lang="zh-HK" altLang="zh-HK" sz="1800" b="1" kern="1200" dirty="0">
                          <a:solidFill>
                            <a:schemeClr val="lt1"/>
                          </a:solidFill>
                          <a:effectLst/>
                          <a:latin typeface="+mn-lt"/>
                          <a:ea typeface="+mn-ea"/>
                          <a:cs typeface="+mn-cs"/>
                        </a:rPr>
                        <a:t>普通話拼音</a:t>
                      </a:r>
                      <a:r>
                        <a:rPr lang="zh-TW" altLang="zh-HK" dirty="0">
                          <a:effectLst/>
                        </a:rPr>
                        <a:t> </a:t>
                      </a:r>
                      <a:endParaRPr lang="zh-HK" altLang="en-US" dirty="0"/>
                    </a:p>
                  </a:txBody>
                  <a:tcPr/>
                </a:tc>
                <a:extLst>
                  <a:ext uri="{0D108BD9-81ED-4DB2-BD59-A6C34878D82A}">
                    <a16:rowId xmlns:a16="http://schemas.microsoft.com/office/drawing/2014/main" val="2962331741"/>
                  </a:ext>
                </a:extLst>
              </a:tr>
              <a:tr h="370840">
                <a:tc>
                  <a:txBody>
                    <a:bodyPr/>
                    <a:lstStyle/>
                    <a:p>
                      <a:r>
                        <a:rPr lang="en-US" altLang="zh-HK" dirty="0"/>
                        <a:t>1</a:t>
                      </a:r>
                      <a:endParaRPr lang="zh-HK" altLang="en-US" dirty="0"/>
                    </a:p>
                  </a:txBody>
                  <a:tcPr/>
                </a:tc>
                <a:tc>
                  <a:txBody>
                    <a:bodyPr/>
                    <a:lstStyle/>
                    <a:p>
                      <a:r>
                        <a:rPr lang="en-US" altLang="zh-HK" sz="1800" kern="1200" dirty="0">
                          <a:solidFill>
                            <a:schemeClr val="dk1"/>
                          </a:solidFill>
                          <a:effectLst/>
                          <a:latin typeface="+mn-lt"/>
                          <a:ea typeface="+mn-ea"/>
                          <a:cs typeface="+mn-cs"/>
                        </a:rPr>
                        <a:t>Qing Dynasty</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清朝</a:t>
                      </a:r>
                      <a:r>
                        <a:rPr lang="en-US" altLang="zh-HK" sz="1800" kern="1200" dirty="0">
                          <a:solidFill>
                            <a:schemeClr val="dk1"/>
                          </a:solidFill>
                          <a:effectLst/>
                          <a:latin typeface="+mn-lt"/>
                          <a:ea typeface="+mn-ea"/>
                          <a:cs typeface="+mn-cs"/>
                        </a:rPr>
                        <a:t>(cing1 ciu4)</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清</a:t>
                      </a:r>
                      <a:r>
                        <a:rPr lang="zh-TW" altLang="zh-HK" sz="1800" kern="1200" dirty="0">
                          <a:solidFill>
                            <a:schemeClr val="dk1"/>
                          </a:solidFill>
                          <a:effectLst/>
                          <a:latin typeface="+mn-lt"/>
                          <a:ea typeface="+mn-ea"/>
                          <a:cs typeface="+mn-cs"/>
                        </a:rPr>
                        <a:t>朝</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Qīng</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cháo</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2483281447"/>
                  </a:ext>
                </a:extLst>
              </a:tr>
              <a:tr h="370840">
                <a:tc>
                  <a:txBody>
                    <a:bodyPr/>
                    <a:lstStyle/>
                    <a:p>
                      <a:r>
                        <a:rPr lang="en-US" altLang="zh-HK" dirty="0"/>
                        <a:t>2</a:t>
                      </a:r>
                    </a:p>
                  </a:txBody>
                  <a:tcPr/>
                </a:tc>
                <a:tc>
                  <a:txBody>
                    <a:bodyPr/>
                    <a:lstStyle/>
                    <a:p>
                      <a:r>
                        <a:rPr lang="en-US" altLang="zh-HK" sz="1800" kern="1200" dirty="0">
                          <a:solidFill>
                            <a:schemeClr val="dk1"/>
                          </a:solidFill>
                          <a:effectLst/>
                          <a:latin typeface="+mn-lt"/>
                          <a:ea typeface="+mn-ea"/>
                          <a:cs typeface="+mn-cs"/>
                        </a:rPr>
                        <a:t>Manchus</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滿族</a:t>
                      </a:r>
                      <a:r>
                        <a:rPr lang="en-US" altLang="zh-HK" sz="1800" kern="1200" dirty="0">
                          <a:solidFill>
                            <a:schemeClr val="dk1"/>
                          </a:solidFill>
                          <a:effectLst/>
                          <a:latin typeface="+mn-lt"/>
                          <a:ea typeface="+mn-ea"/>
                          <a:cs typeface="+mn-cs"/>
                        </a:rPr>
                        <a:t>(mun5 zuk6)</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滿族</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Mǎn</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zú</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4186940202"/>
                  </a:ext>
                </a:extLst>
              </a:tr>
              <a:tr h="370840">
                <a:tc>
                  <a:txBody>
                    <a:bodyPr/>
                    <a:lstStyle/>
                    <a:p>
                      <a:r>
                        <a:rPr lang="en-US" altLang="zh-HK" dirty="0"/>
                        <a:t>3</a:t>
                      </a:r>
                      <a:endParaRPr lang="zh-HK" altLang="en-US" dirty="0"/>
                    </a:p>
                  </a:txBody>
                  <a:tcPr/>
                </a:tc>
                <a:tc>
                  <a:txBody>
                    <a:bodyPr/>
                    <a:lstStyle/>
                    <a:p>
                      <a:r>
                        <a:rPr lang="en-US" altLang="zh-HK" sz="1800" kern="1200" dirty="0">
                          <a:solidFill>
                            <a:schemeClr val="dk1"/>
                          </a:solidFill>
                          <a:effectLst/>
                          <a:latin typeface="+mn-lt"/>
                          <a:ea typeface="+mn-ea"/>
                          <a:cs typeface="+mn-cs"/>
                        </a:rPr>
                        <a:t>Golden ages</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盛世</a:t>
                      </a:r>
                      <a:r>
                        <a:rPr lang="en-US" altLang="zh-HK" sz="1800" kern="1200" dirty="0">
                          <a:solidFill>
                            <a:schemeClr val="dk1"/>
                          </a:solidFill>
                          <a:effectLst/>
                          <a:latin typeface="+mn-lt"/>
                          <a:ea typeface="+mn-ea"/>
                          <a:cs typeface="+mn-cs"/>
                        </a:rPr>
                        <a:t>(sing6 sai3)</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盛世</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shèng</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shì</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540851587"/>
                  </a:ext>
                </a:extLst>
              </a:tr>
              <a:tr h="370840">
                <a:tc>
                  <a:txBody>
                    <a:bodyPr/>
                    <a:lstStyle/>
                    <a:p>
                      <a:r>
                        <a:rPr lang="en-US" altLang="zh-HK" dirty="0"/>
                        <a:t>4</a:t>
                      </a:r>
                      <a:endParaRPr lang="zh-HK" altLang="en-US" dirty="0"/>
                    </a:p>
                  </a:txBody>
                  <a:tcPr/>
                </a:tc>
                <a:tc>
                  <a:txBody>
                    <a:bodyPr/>
                    <a:lstStyle/>
                    <a:p>
                      <a:r>
                        <a:rPr lang="en-US" altLang="zh-HK" sz="1800" kern="1200" dirty="0">
                          <a:solidFill>
                            <a:schemeClr val="dk1"/>
                          </a:solidFill>
                          <a:effectLst/>
                          <a:latin typeface="+mn-lt"/>
                          <a:ea typeface="+mn-ea"/>
                          <a:cs typeface="+mn-cs"/>
                        </a:rPr>
                        <a:t>Emperor Kangxi</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康熙帝</a:t>
                      </a:r>
                      <a:r>
                        <a:rPr lang="en-US" altLang="zh-HK" sz="1800" kern="1200" dirty="0">
                          <a:solidFill>
                            <a:schemeClr val="dk1"/>
                          </a:solidFill>
                          <a:effectLst/>
                          <a:latin typeface="+mn-lt"/>
                          <a:ea typeface="+mn-ea"/>
                          <a:cs typeface="+mn-cs"/>
                        </a:rPr>
                        <a:t>(hong1 hei1 dai3)</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康熙帝</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Kāngxī</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dì</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2267459405"/>
                  </a:ext>
                </a:extLst>
              </a:tr>
              <a:tr h="370840">
                <a:tc>
                  <a:txBody>
                    <a:bodyPr/>
                    <a:lstStyle/>
                    <a:p>
                      <a:r>
                        <a:rPr lang="en-US" altLang="zh-HK" dirty="0"/>
                        <a:t>5</a:t>
                      </a:r>
                      <a:endParaRPr lang="zh-HK" altLang="en-US" dirty="0"/>
                    </a:p>
                  </a:txBody>
                  <a:tcPr/>
                </a:tc>
                <a:tc>
                  <a:txBody>
                    <a:bodyPr/>
                    <a:lstStyle/>
                    <a:p>
                      <a:r>
                        <a:rPr lang="en-US" altLang="zh-HK" sz="1800" kern="1200" dirty="0">
                          <a:solidFill>
                            <a:schemeClr val="dk1"/>
                          </a:solidFill>
                          <a:effectLst/>
                          <a:latin typeface="+mn-lt"/>
                          <a:ea typeface="+mn-ea"/>
                          <a:cs typeface="+mn-cs"/>
                        </a:rPr>
                        <a:t>Emperor </a:t>
                      </a:r>
                      <a:r>
                        <a:rPr lang="en-US" altLang="zh-HK" sz="1800" kern="1200" dirty="0" err="1">
                          <a:solidFill>
                            <a:schemeClr val="dk1"/>
                          </a:solidFill>
                          <a:effectLst/>
                          <a:latin typeface="+mn-lt"/>
                          <a:ea typeface="+mn-ea"/>
                          <a:cs typeface="+mn-cs"/>
                        </a:rPr>
                        <a:t>Yongzheng</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雍正帝</a:t>
                      </a:r>
                      <a:r>
                        <a:rPr lang="en-US" altLang="zh-HK" sz="1800" kern="1200" dirty="0">
                          <a:solidFill>
                            <a:schemeClr val="dk1"/>
                          </a:solidFill>
                          <a:effectLst/>
                          <a:latin typeface="+mn-lt"/>
                          <a:ea typeface="+mn-ea"/>
                          <a:cs typeface="+mn-cs"/>
                        </a:rPr>
                        <a:t>(jung1 zing3 dai3)</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雍正帝</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Yōngzhèng</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dì</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918024904"/>
                  </a:ext>
                </a:extLst>
              </a:tr>
              <a:tr h="370840">
                <a:tc>
                  <a:txBody>
                    <a:bodyPr/>
                    <a:lstStyle/>
                    <a:p>
                      <a:r>
                        <a:rPr lang="en-US" altLang="zh-HK" dirty="0"/>
                        <a:t>6</a:t>
                      </a:r>
                      <a:endParaRPr lang="zh-HK" altLang="en-US" dirty="0"/>
                    </a:p>
                  </a:txBody>
                  <a:tcPr/>
                </a:tc>
                <a:tc>
                  <a:txBody>
                    <a:bodyPr/>
                    <a:lstStyle/>
                    <a:p>
                      <a:r>
                        <a:rPr lang="en-US" altLang="zh-HK" sz="1800" kern="1200" dirty="0">
                          <a:solidFill>
                            <a:schemeClr val="dk1"/>
                          </a:solidFill>
                          <a:effectLst/>
                          <a:latin typeface="+mn-lt"/>
                          <a:ea typeface="+mn-ea"/>
                          <a:cs typeface="+mn-cs"/>
                        </a:rPr>
                        <a:t>Emperor Qianlong</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乾隆帝</a:t>
                      </a:r>
                      <a:r>
                        <a:rPr lang="en-US" altLang="zh-HK" sz="1800" kern="1200" dirty="0">
                          <a:solidFill>
                            <a:schemeClr val="dk1"/>
                          </a:solidFill>
                          <a:effectLst/>
                          <a:latin typeface="+mn-lt"/>
                          <a:ea typeface="+mn-ea"/>
                          <a:cs typeface="+mn-cs"/>
                        </a:rPr>
                        <a:t>(kin4 lung4 dai3</a:t>
                      </a:r>
                      <a:r>
                        <a:rPr lang="en-US" altLang="zh-TW" dirty="0">
                          <a:effectLst/>
                        </a:rPr>
                        <a:t>)</a:t>
                      </a:r>
                      <a:endParaRPr lang="zh-HK" altLang="en-US" dirty="0"/>
                    </a:p>
                  </a:txBody>
                  <a:tcPr/>
                </a:tc>
                <a:tc>
                  <a:txBody>
                    <a:bodyPr/>
                    <a:lstStyle/>
                    <a:p>
                      <a:r>
                        <a:rPr lang="zh-HK" altLang="zh-HK" sz="1800" kern="1200" dirty="0">
                          <a:solidFill>
                            <a:schemeClr val="dk1"/>
                          </a:solidFill>
                          <a:effectLst/>
                          <a:latin typeface="+mn-lt"/>
                          <a:ea typeface="+mn-ea"/>
                          <a:cs typeface="+mn-cs"/>
                        </a:rPr>
                        <a:t>乾隆帝</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Qiánlóng</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dì</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2403504434"/>
                  </a:ext>
                </a:extLst>
              </a:tr>
            </a:tbl>
          </a:graphicData>
        </a:graphic>
      </p:graphicFrame>
      <p:sp>
        <p:nvSpPr>
          <p:cNvPr id="3" name="Slide Number Placeholder 2"/>
          <p:cNvSpPr>
            <a:spLocks noGrp="1"/>
          </p:cNvSpPr>
          <p:nvPr>
            <p:ph type="sldNum" sz="quarter" idx="12"/>
          </p:nvPr>
        </p:nvSpPr>
        <p:spPr/>
        <p:txBody>
          <a:bodyPr/>
          <a:lstStyle/>
          <a:p>
            <a:fld id="{78CD4315-06FD-E848-B5E8-0943C9240EC2}" type="slidenum">
              <a:rPr kumimoji="1" lang="zh-HK" altLang="en-US" smtClean="0"/>
              <a:t>2</a:t>
            </a:fld>
            <a:endParaRPr kumimoji="1" lang="zh-HK" altLang="en-US"/>
          </a:p>
        </p:txBody>
      </p:sp>
    </p:spTree>
    <p:extLst>
      <p:ext uri="{BB962C8B-B14F-4D97-AF65-F5344CB8AC3E}">
        <p14:creationId xmlns:p14="http://schemas.microsoft.com/office/powerpoint/2010/main" val="208549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83C6B6-2DC2-1E31-904B-196785E0B9C3}"/>
              </a:ext>
            </a:extLst>
          </p:cNvPr>
          <p:cNvSpPr>
            <a:spLocks noGrp="1"/>
          </p:cNvSpPr>
          <p:nvPr>
            <p:ph type="title"/>
          </p:nvPr>
        </p:nvSpPr>
        <p:spPr>
          <a:xfrm>
            <a:off x="220876" y="131763"/>
            <a:ext cx="7886700" cy="549274"/>
          </a:xfrm>
        </p:spPr>
        <p:txBody>
          <a:bodyPr>
            <a:normAutofit/>
          </a:bodyPr>
          <a:lstStyle/>
          <a:p>
            <a:r>
              <a:rPr lang="en-US" altLang="zh-HK" sz="3200" b="1" dirty="0"/>
              <a:t>II. </a:t>
            </a:r>
            <a:r>
              <a:rPr lang="zh-HK" altLang="zh-HK" sz="3200" b="1" dirty="0"/>
              <a:t>雍正帝</a:t>
            </a:r>
            <a:r>
              <a:rPr lang="en-US" altLang="zh-HK" sz="3200" b="1" dirty="0"/>
              <a:t>(Emperor </a:t>
            </a:r>
            <a:r>
              <a:rPr lang="en-US" altLang="zh-HK" sz="3200" b="1" dirty="0" err="1"/>
              <a:t>Yongzheng</a:t>
            </a:r>
            <a:r>
              <a:rPr lang="en-US" altLang="zh-HK" sz="3200" b="1" dirty="0"/>
              <a:t>)</a:t>
            </a:r>
            <a:endParaRPr kumimoji="1" lang="zh-HK" altLang="en-US" sz="3200" dirty="0"/>
          </a:p>
        </p:txBody>
      </p:sp>
      <p:sp>
        <p:nvSpPr>
          <p:cNvPr id="5" name="文字方塊 4">
            <a:extLst>
              <a:ext uri="{FF2B5EF4-FFF2-40B4-BE49-F238E27FC236}">
                <a16:creationId xmlns:a16="http://schemas.microsoft.com/office/drawing/2014/main" id="{DEC2F0A2-F362-ABEB-392B-7FB0F6E43D05}"/>
              </a:ext>
            </a:extLst>
          </p:cNvPr>
          <p:cNvSpPr txBox="1"/>
          <p:nvPr/>
        </p:nvSpPr>
        <p:spPr>
          <a:xfrm>
            <a:off x="220876" y="681037"/>
            <a:ext cx="4163234" cy="3816429"/>
          </a:xfrm>
          <a:prstGeom prst="rect">
            <a:avLst/>
          </a:prstGeom>
          <a:noFill/>
        </p:spPr>
        <p:txBody>
          <a:bodyPr wrap="square" rtlCol="0">
            <a:spAutoFit/>
          </a:bodyPr>
          <a:lstStyle/>
          <a:p>
            <a:r>
              <a:rPr lang="zh-HK" altLang="zh-HK" sz="2800" dirty="0"/>
              <a:t>資料三：雍正帝</a:t>
            </a:r>
            <a:r>
              <a:rPr lang="en-US" altLang="zh-HK" sz="2800" dirty="0"/>
              <a:t>(Source C: Emperor </a:t>
            </a:r>
            <a:r>
              <a:rPr lang="en-US" altLang="zh-HK" sz="2800" dirty="0" err="1"/>
              <a:t>Yongzheng</a:t>
            </a:r>
            <a:r>
              <a:rPr lang="en-US" altLang="zh-HK" sz="2800" dirty="0"/>
              <a:t>)</a:t>
            </a:r>
            <a:endParaRPr lang="zh-TW" altLang="zh-HK" sz="2800" dirty="0"/>
          </a:p>
          <a:p>
            <a:r>
              <a:rPr lang="zh-HK" altLang="zh-HK" sz="2800" dirty="0"/>
              <a:t>雍正帝</a:t>
            </a:r>
            <a:r>
              <a:rPr lang="en-US" altLang="zh-HK" sz="2800" dirty="0"/>
              <a:t>(1722 – 1735)</a:t>
            </a:r>
            <a:r>
              <a:rPr lang="zh-HK" altLang="zh-HK" sz="2800" dirty="0"/>
              <a:t>有效地延續了清朝的繁榮時期。</a:t>
            </a:r>
            <a:r>
              <a:rPr lang="en-US" altLang="zh-HK" sz="2800" dirty="0"/>
              <a:t>(Emperor </a:t>
            </a:r>
            <a:r>
              <a:rPr lang="en-US" altLang="zh-HK" sz="2800" dirty="0" err="1"/>
              <a:t>Yongzheng</a:t>
            </a:r>
            <a:r>
              <a:rPr lang="en-US" altLang="zh-HK" sz="2800" dirty="0"/>
              <a:t> (1722 – 1735) maintained the prosperity of the Qing Dynasty.)</a:t>
            </a:r>
            <a:endParaRPr lang="zh-TW" altLang="zh-HK" sz="2800" dirty="0"/>
          </a:p>
          <a:p>
            <a:endParaRPr kumimoji="1" lang="zh-HK" altLang="en-US" dirty="0"/>
          </a:p>
        </p:txBody>
      </p:sp>
      <p:pic>
        <p:nvPicPr>
          <p:cNvPr id="6" name="圖片 5">
            <a:extLst>
              <a:ext uri="{FF2B5EF4-FFF2-40B4-BE49-F238E27FC236}">
                <a16:creationId xmlns:a16="http://schemas.microsoft.com/office/drawing/2014/main" id="{F4F092A1-2A6A-604F-C316-93613E0C7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454" y="611541"/>
            <a:ext cx="4412672" cy="5576316"/>
          </a:xfrm>
          <a:prstGeom prst="rect">
            <a:avLst/>
          </a:prstGeom>
        </p:spPr>
      </p:pic>
      <p:sp>
        <p:nvSpPr>
          <p:cNvPr id="7" name="文字方塊 6">
            <a:extLst>
              <a:ext uri="{FF2B5EF4-FFF2-40B4-BE49-F238E27FC236}">
                <a16:creationId xmlns:a16="http://schemas.microsoft.com/office/drawing/2014/main" id="{9BCE7E41-4130-5E4C-F901-B7DD0B5E4884}"/>
              </a:ext>
            </a:extLst>
          </p:cNvPr>
          <p:cNvSpPr txBox="1"/>
          <p:nvPr/>
        </p:nvSpPr>
        <p:spPr>
          <a:xfrm>
            <a:off x="4510454" y="6187857"/>
            <a:ext cx="4257814" cy="692497"/>
          </a:xfrm>
          <a:prstGeom prst="rect">
            <a:avLst/>
          </a:prstGeom>
          <a:noFill/>
        </p:spPr>
        <p:txBody>
          <a:bodyPr wrap="square" rtlCol="0">
            <a:spAutoFit/>
          </a:bodyPr>
          <a:lstStyle/>
          <a:p>
            <a:r>
              <a:rPr lang="en-US" altLang="zh-HK" sz="1000" dirty="0"/>
              <a:t>(</a:t>
            </a:r>
            <a:r>
              <a:rPr lang="zh-HK" altLang="zh-HK" sz="1000" dirty="0"/>
              <a:t>圖</a:t>
            </a:r>
            <a:r>
              <a:rPr lang="zh-TW" altLang="zh-HK" sz="1000" dirty="0"/>
              <a:t>像</a:t>
            </a:r>
            <a:r>
              <a:rPr lang="zh-HK" altLang="zh-HK" sz="1000" dirty="0"/>
              <a:t>來源：「國采朝章 </a:t>
            </a:r>
            <a:r>
              <a:rPr lang="en-US" altLang="zh-HK" sz="1000" dirty="0"/>
              <a:t>– </a:t>
            </a:r>
            <a:r>
              <a:rPr lang="zh-HK" altLang="zh-HK" sz="1000" dirty="0"/>
              <a:t>清代宮</a:t>
            </a:r>
            <a:r>
              <a:rPr lang="zh-TW" altLang="zh-HK" sz="1000" dirty="0"/>
              <a:t>廷</a:t>
            </a:r>
            <a:r>
              <a:rPr lang="zh-HK" altLang="zh-HK" sz="1000" dirty="0"/>
              <a:t>服</a:t>
            </a:r>
            <a:r>
              <a:rPr lang="zh-TW" altLang="zh-HK" sz="1000" dirty="0"/>
              <a:t>飾</a:t>
            </a:r>
            <a:r>
              <a:rPr lang="zh-HK" altLang="zh-HK" sz="1000" dirty="0"/>
              <a:t>」展</a:t>
            </a:r>
            <a:r>
              <a:rPr lang="zh-TW" altLang="zh-HK" sz="1000" dirty="0"/>
              <a:t>覽</a:t>
            </a:r>
            <a:r>
              <a:rPr lang="zh-HK" altLang="zh-HK" sz="1000" dirty="0"/>
              <a:t>小冊子，香港：香港歷史博物館，頁</a:t>
            </a:r>
            <a:r>
              <a:rPr lang="en-US" altLang="zh-HK" sz="1000" dirty="0"/>
              <a:t>4</a:t>
            </a:r>
            <a:r>
              <a:rPr lang="zh-HK" altLang="zh-HK" sz="1000" dirty="0"/>
              <a:t>。</a:t>
            </a:r>
            <a:r>
              <a:rPr lang="en-US" altLang="zh-HK" sz="1000" dirty="0"/>
              <a:t>)</a:t>
            </a:r>
            <a:endParaRPr lang="zh-TW" altLang="zh-HK" sz="1000" dirty="0"/>
          </a:p>
          <a:p>
            <a:endParaRPr kumimoji="1" lang="zh-HK" altLang="en-US" dirty="0"/>
          </a:p>
        </p:txBody>
      </p:sp>
      <p:sp>
        <p:nvSpPr>
          <p:cNvPr id="3" name="Slide Number Placeholder 2"/>
          <p:cNvSpPr>
            <a:spLocks noGrp="1"/>
          </p:cNvSpPr>
          <p:nvPr>
            <p:ph type="sldNum" sz="quarter" idx="12"/>
          </p:nvPr>
        </p:nvSpPr>
        <p:spPr/>
        <p:txBody>
          <a:bodyPr/>
          <a:lstStyle/>
          <a:p>
            <a:fld id="{78CD4315-06FD-E848-B5E8-0943C9240EC2}" type="slidenum">
              <a:rPr kumimoji="1" lang="zh-HK" altLang="en-US" smtClean="0"/>
              <a:t>20</a:t>
            </a:fld>
            <a:endParaRPr kumimoji="1" lang="zh-HK" altLang="en-US"/>
          </a:p>
        </p:txBody>
      </p:sp>
    </p:spTree>
    <p:extLst>
      <p:ext uri="{BB962C8B-B14F-4D97-AF65-F5344CB8AC3E}">
        <p14:creationId xmlns:p14="http://schemas.microsoft.com/office/powerpoint/2010/main" val="3978534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1B37EEC-17D6-ABA3-1D82-A10D595C9B25}"/>
              </a:ext>
            </a:extLst>
          </p:cNvPr>
          <p:cNvSpPr>
            <a:spLocks noGrp="1"/>
          </p:cNvSpPr>
          <p:nvPr>
            <p:ph idx="1"/>
          </p:nvPr>
        </p:nvSpPr>
        <p:spPr>
          <a:xfrm>
            <a:off x="628650" y="341838"/>
            <a:ext cx="7886700" cy="5926442"/>
          </a:xfrm>
        </p:spPr>
        <p:txBody>
          <a:bodyPr/>
          <a:lstStyle/>
          <a:p>
            <a:pPr marL="0" indent="0">
              <a:buNone/>
            </a:pPr>
            <a:r>
              <a:rPr lang="zh-TW" altLang="zh-HK" dirty="0"/>
              <a:t>資料</a:t>
            </a:r>
            <a:r>
              <a:rPr lang="zh-HK" altLang="zh-HK" dirty="0"/>
              <a:t>四</a:t>
            </a:r>
            <a:r>
              <a:rPr lang="zh-TW" altLang="zh-HK" dirty="0"/>
              <a:t>：動畫版《雍正行樂圖》</a:t>
            </a:r>
            <a:r>
              <a:rPr lang="en-US" altLang="zh-HK" dirty="0"/>
              <a:t>(Source D: Flash animations of the </a:t>
            </a:r>
            <a:r>
              <a:rPr lang="en-US" altLang="zh-HK" i="1" dirty="0"/>
              <a:t>Paintings of Amusement of Emperor </a:t>
            </a:r>
            <a:r>
              <a:rPr lang="en-US" altLang="zh-HK" i="1" dirty="0" err="1"/>
              <a:t>Yongzheng</a:t>
            </a:r>
            <a:r>
              <a:rPr lang="en-US" altLang="zh-HK" dirty="0"/>
              <a:t>)</a:t>
            </a:r>
            <a:endParaRPr lang="zh-TW" altLang="zh-HK" dirty="0"/>
          </a:p>
          <a:p>
            <a:pPr marL="0" indent="0">
              <a:buNone/>
            </a:pPr>
            <a:r>
              <a:rPr lang="zh-TW" altLang="zh-HK" dirty="0"/>
              <a:t>故宮博物院的工作人員運用科技，製作出動畫版的《雍正行樂圖》。畫中的雍正帝穿著洋服、漢服、</a:t>
            </a:r>
            <a:r>
              <a:rPr lang="zh-HK" altLang="zh-HK" dirty="0"/>
              <a:t>滿</a:t>
            </a:r>
            <a:r>
              <a:rPr lang="zh-TW" altLang="zh-HK" dirty="0"/>
              <a:t>服等不同服飾。</a:t>
            </a:r>
            <a:r>
              <a:rPr lang="en-US" altLang="zh-HK" dirty="0"/>
              <a:t>(The flash animations are made by technicians from the Palace Museum based on the </a:t>
            </a:r>
            <a:r>
              <a:rPr lang="en-US" altLang="zh-HK" i="1" dirty="0"/>
              <a:t>Paintings of Amusement of Emperor </a:t>
            </a:r>
            <a:r>
              <a:rPr lang="en-US" altLang="zh-HK" i="1" dirty="0" err="1"/>
              <a:t>Yongzheng</a:t>
            </a:r>
            <a:r>
              <a:rPr lang="en-US" altLang="zh-HK" dirty="0"/>
              <a:t>. In the animations, Emperor </a:t>
            </a:r>
            <a:r>
              <a:rPr lang="en-US" altLang="zh-HK" dirty="0" err="1"/>
              <a:t>Yongzheng</a:t>
            </a:r>
            <a:r>
              <a:rPr lang="en-US" altLang="zh-HK" dirty="0"/>
              <a:t> wore various costumes, such as the costumes of foreign countries, Han, Manchus, etc.)</a:t>
            </a:r>
            <a:endParaRPr lang="zh-TW" altLang="zh-HK" dirty="0"/>
          </a:p>
          <a:p>
            <a:pPr marL="0" indent="0">
              <a:buNone/>
            </a:pPr>
            <a:endParaRPr kumimoji="1" lang="zh-HK" altLang="en-US" dirty="0"/>
          </a:p>
        </p:txBody>
      </p:sp>
      <p:pic>
        <p:nvPicPr>
          <p:cNvPr id="4" name="圖片 3">
            <a:extLst>
              <a:ext uri="{FF2B5EF4-FFF2-40B4-BE49-F238E27FC236}">
                <a16:creationId xmlns:a16="http://schemas.microsoft.com/office/drawing/2014/main" id="{846ED3BC-A804-A240-88A5-5FFDBB9B6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133" y="4323638"/>
            <a:ext cx="2108218" cy="2108218"/>
          </a:xfrm>
          <a:prstGeom prst="rect">
            <a:avLst/>
          </a:prstGeom>
        </p:spPr>
      </p:pic>
      <p:sp>
        <p:nvSpPr>
          <p:cNvPr id="5" name="文字方塊 4">
            <a:extLst>
              <a:ext uri="{FF2B5EF4-FFF2-40B4-BE49-F238E27FC236}">
                <a16:creationId xmlns:a16="http://schemas.microsoft.com/office/drawing/2014/main" id="{C3C3C167-44F3-5623-621A-9BF1ADD8D055}"/>
              </a:ext>
            </a:extLst>
          </p:cNvPr>
          <p:cNvSpPr txBox="1"/>
          <p:nvPr/>
        </p:nvSpPr>
        <p:spPr>
          <a:xfrm>
            <a:off x="628649" y="4857934"/>
            <a:ext cx="5978770" cy="1661993"/>
          </a:xfrm>
          <a:prstGeom prst="rect">
            <a:avLst/>
          </a:prstGeom>
          <a:noFill/>
        </p:spPr>
        <p:txBody>
          <a:bodyPr wrap="square" rtlCol="0">
            <a:spAutoFit/>
          </a:bodyPr>
          <a:lstStyle/>
          <a:p>
            <a:r>
              <a:rPr lang="zh-HK" altLang="zh-HK" sz="2800" dirty="0"/>
              <a:t>請觀看</a:t>
            </a:r>
            <a:r>
              <a:rPr lang="en-US" altLang="zh-HK" sz="2800" dirty="0"/>
              <a:t>(Please view)</a:t>
            </a:r>
            <a:endParaRPr lang="zh-TW" altLang="zh-HK" sz="2800" dirty="0"/>
          </a:p>
          <a:p>
            <a:r>
              <a:rPr lang="en-US" altLang="zh-HK" sz="2800" u="sng" dirty="0">
                <a:hlinkClick r:id="rId3"/>
              </a:rPr>
              <a:t>http://www.chinadaily.com.cn/culture/2014-08/05/content_18250346.htm</a:t>
            </a:r>
            <a:endParaRPr lang="zh-TW" altLang="zh-HK" sz="2800" dirty="0"/>
          </a:p>
          <a:p>
            <a:endParaRPr kumimoji="1" lang="zh-HK" altLang="en-US" dirty="0"/>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21</a:t>
            </a:fld>
            <a:endParaRPr kumimoji="1" lang="zh-HK" altLang="en-US"/>
          </a:p>
        </p:txBody>
      </p:sp>
    </p:spTree>
    <p:extLst>
      <p:ext uri="{BB962C8B-B14F-4D97-AF65-F5344CB8AC3E}">
        <p14:creationId xmlns:p14="http://schemas.microsoft.com/office/powerpoint/2010/main" val="2773638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F824C5-8AC6-C58B-FE12-E392109ED33D}"/>
              </a:ext>
            </a:extLst>
          </p:cNvPr>
          <p:cNvSpPr>
            <a:spLocks noGrp="1"/>
          </p:cNvSpPr>
          <p:nvPr>
            <p:ph type="title"/>
          </p:nvPr>
        </p:nvSpPr>
        <p:spPr>
          <a:xfrm>
            <a:off x="237391" y="0"/>
            <a:ext cx="8713177" cy="1325563"/>
          </a:xfrm>
        </p:spPr>
        <p:txBody>
          <a:bodyPr>
            <a:normAutofit/>
          </a:bodyPr>
          <a:lstStyle/>
          <a:p>
            <a:r>
              <a:rPr lang="en-US" altLang="zh-HK" sz="3200" dirty="0"/>
              <a:t>5. </a:t>
            </a:r>
            <a:r>
              <a:rPr lang="zh-HK" altLang="zh-HK" sz="3200" dirty="0"/>
              <a:t>活動：皇帝的袍服</a:t>
            </a:r>
            <a:r>
              <a:rPr lang="en-US" altLang="zh-HK" sz="3200" dirty="0"/>
              <a:t>(Activity: robe of the emperor)</a:t>
            </a:r>
            <a:endParaRPr kumimoji="1" lang="zh-HK" altLang="en-US" sz="3200" dirty="0"/>
          </a:p>
        </p:txBody>
      </p:sp>
      <p:sp>
        <p:nvSpPr>
          <p:cNvPr id="3" name="內容版面配置區 2">
            <a:extLst>
              <a:ext uri="{FF2B5EF4-FFF2-40B4-BE49-F238E27FC236}">
                <a16:creationId xmlns:a16="http://schemas.microsoft.com/office/drawing/2014/main" id="{2DA9B9E2-8B99-947F-DF69-A6480605DA26}"/>
              </a:ext>
            </a:extLst>
          </p:cNvPr>
          <p:cNvSpPr>
            <a:spLocks noGrp="1"/>
          </p:cNvSpPr>
          <p:nvPr>
            <p:ph idx="1"/>
          </p:nvPr>
        </p:nvSpPr>
        <p:spPr>
          <a:xfrm>
            <a:off x="329710" y="1309578"/>
            <a:ext cx="8620857" cy="4867147"/>
          </a:xfrm>
        </p:spPr>
        <p:txBody>
          <a:bodyPr/>
          <a:lstStyle/>
          <a:p>
            <a:pPr marL="0" indent="0">
              <a:buNone/>
            </a:pPr>
            <a:r>
              <a:rPr lang="zh-HK" altLang="zh-HK" dirty="0"/>
              <a:t>請為雍正帝重新設計一件袍服。</a:t>
            </a:r>
            <a:r>
              <a:rPr lang="en-US" altLang="zh-HK" dirty="0"/>
              <a:t>(Please help design a new robe for Emperor </a:t>
            </a:r>
            <a:r>
              <a:rPr lang="en-US" altLang="zh-HK" dirty="0" err="1"/>
              <a:t>Yongzheng</a:t>
            </a:r>
            <a:r>
              <a:rPr lang="en-US" altLang="zh-HK" dirty="0"/>
              <a:t>.)</a:t>
            </a:r>
            <a:endParaRPr lang="zh-TW" altLang="zh-HK" dirty="0"/>
          </a:p>
          <a:p>
            <a:endParaRPr kumimoji="1" lang="zh-HK" altLang="en-US" dirty="0"/>
          </a:p>
        </p:txBody>
      </p:sp>
      <p:pic>
        <p:nvPicPr>
          <p:cNvPr id="4" name="圖片 3">
            <a:extLst>
              <a:ext uri="{FF2B5EF4-FFF2-40B4-BE49-F238E27FC236}">
                <a16:creationId xmlns:a16="http://schemas.microsoft.com/office/drawing/2014/main" id="{5F64A440-5B06-0DAD-7D86-EA7108191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261288"/>
            <a:ext cx="6920623" cy="4127156"/>
          </a:xfrm>
          <a:prstGeom prst="rect">
            <a:avLst/>
          </a:prstGeom>
        </p:spPr>
      </p:pic>
      <p:sp>
        <p:nvSpPr>
          <p:cNvPr id="5" name="文字方塊 4">
            <a:extLst>
              <a:ext uri="{FF2B5EF4-FFF2-40B4-BE49-F238E27FC236}">
                <a16:creationId xmlns:a16="http://schemas.microsoft.com/office/drawing/2014/main" id="{0C910956-1EF1-CA6E-FC2F-3E752F22ADFE}"/>
              </a:ext>
            </a:extLst>
          </p:cNvPr>
          <p:cNvSpPr txBox="1"/>
          <p:nvPr/>
        </p:nvSpPr>
        <p:spPr>
          <a:xfrm>
            <a:off x="628650" y="6334780"/>
            <a:ext cx="5844746" cy="523220"/>
          </a:xfrm>
          <a:prstGeom prst="rect">
            <a:avLst/>
          </a:prstGeom>
          <a:noFill/>
        </p:spPr>
        <p:txBody>
          <a:bodyPr wrap="square" rtlCol="0">
            <a:spAutoFit/>
          </a:bodyPr>
          <a:lstStyle/>
          <a:p>
            <a:r>
              <a:rPr lang="en-US" altLang="zh-HK" sz="1000" dirty="0"/>
              <a:t>(</a:t>
            </a:r>
            <a:r>
              <a:rPr lang="zh-TW" altLang="zh-HK" sz="1000" dirty="0"/>
              <a:t>圖像來源：「天子‧公民─末代皇帝」工作紙，香港：香港海防博物館，頁</a:t>
            </a:r>
            <a:r>
              <a:rPr lang="en-US" altLang="zh-HK" sz="1000" dirty="0"/>
              <a:t>2</a:t>
            </a:r>
            <a:r>
              <a:rPr lang="zh-TW" altLang="zh-HK" sz="1000" dirty="0"/>
              <a:t>。</a:t>
            </a:r>
            <a:r>
              <a:rPr lang="en-US" altLang="zh-HK" sz="1000" dirty="0"/>
              <a:t>)</a:t>
            </a:r>
            <a:endParaRPr lang="zh-TW" altLang="zh-HK" sz="1000" dirty="0"/>
          </a:p>
          <a:p>
            <a:endParaRPr kumimoji="1" lang="zh-HK" altLang="en-US" dirty="0"/>
          </a:p>
        </p:txBody>
      </p:sp>
      <p:sp>
        <p:nvSpPr>
          <p:cNvPr id="6" name="Slide Number Placeholder 5"/>
          <p:cNvSpPr>
            <a:spLocks noGrp="1"/>
          </p:cNvSpPr>
          <p:nvPr>
            <p:ph type="sldNum" sz="quarter" idx="12"/>
          </p:nvPr>
        </p:nvSpPr>
        <p:spPr/>
        <p:txBody>
          <a:bodyPr/>
          <a:lstStyle/>
          <a:p>
            <a:fld id="{78CD4315-06FD-E848-B5E8-0943C9240EC2}" type="slidenum">
              <a:rPr kumimoji="1" lang="zh-HK" altLang="en-US" smtClean="0"/>
              <a:t>22</a:t>
            </a:fld>
            <a:endParaRPr kumimoji="1" lang="zh-HK" altLang="en-US"/>
          </a:p>
        </p:txBody>
      </p:sp>
    </p:spTree>
    <p:extLst>
      <p:ext uri="{BB962C8B-B14F-4D97-AF65-F5344CB8AC3E}">
        <p14:creationId xmlns:p14="http://schemas.microsoft.com/office/powerpoint/2010/main" val="4196931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C0257A-3B41-C4C9-7C03-2709212758F4}"/>
              </a:ext>
            </a:extLst>
          </p:cNvPr>
          <p:cNvSpPr>
            <a:spLocks noGrp="1"/>
          </p:cNvSpPr>
          <p:nvPr>
            <p:ph type="title"/>
          </p:nvPr>
        </p:nvSpPr>
        <p:spPr>
          <a:xfrm>
            <a:off x="272561" y="8611"/>
            <a:ext cx="7886700" cy="662782"/>
          </a:xfrm>
        </p:spPr>
        <p:txBody>
          <a:bodyPr>
            <a:normAutofit/>
          </a:bodyPr>
          <a:lstStyle/>
          <a:p>
            <a:r>
              <a:rPr lang="en-US" altLang="zh-HK" sz="3200" b="1" dirty="0"/>
              <a:t>III. </a:t>
            </a:r>
            <a:r>
              <a:rPr lang="zh-TW" altLang="zh-HK" sz="3200" b="1" dirty="0"/>
              <a:t>乾隆帝</a:t>
            </a:r>
            <a:r>
              <a:rPr lang="en-US" altLang="zh-HK" sz="3200" b="1" dirty="0"/>
              <a:t>(Emperor Qianlong)</a:t>
            </a:r>
            <a:endParaRPr kumimoji="1" lang="zh-HK" altLang="en-US" sz="3200" dirty="0"/>
          </a:p>
        </p:txBody>
      </p:sp>
      <p:sp>
        <p:nvSpPr>
          <p:cNvPr id="3" name="內容版面配置區 2">
            <a:extLst>
              <a:ext uri="{FF2B5EF4-FFF2-40B4-BE49-F238E27FC236}">
                <a16:creationId xmlns:a16="http://schemas.microsoft.com/office/drawing/2014/main" id="{23E1EBA7-86AF-7F23-48CE-6D6E791BFAE4}"/>
              </a:ext>
            </a:extLst>
          </p:cNvPr>
          <p:cNvSpPr>
            <a:spLocks noGrp="1"/>
          </p:cNvSpPr>
          <p:nvPr>
            <p:ph idx="1"/>
          </p:nvPr>
        </p:nvSpPr>
        <p:spPr>
          <a:xfrm>
            <a:off x="272561" y="671393"/>
            <a:ext cx="4316857" cy="5298217"/>
          </a:xfrm>
        </p:spPr>
        <p:txBody>
          <a:bodyPr/>
          <a:lstStyle/>
          <a:p>
            <a:pPr marL="0" indent="0">
              <a:buNone/>
            </a:pPr>
            <a:r>
              <a:rPr lang="zh-TW" altLang="zh-HK" sz="2400" dirty="0"/>
              <a:t>資料</a:t>
            </a:r>
            <a:r>
              <a:rPr lang="zh-HK" altLang="zh-HK" sz="2400" dirty="0"/>
              <a:t>五</a:t>
            </a:r>
            <a:r>
              <a:rPr lang="zh-TW" altLang="zh-HK" sz="2400" dirty="0"/>
              <a:t>：乾隆帝</a:t>
            </a:r>
            <a:r>
              <a:rPr lang="en-US" altLang="zh-HK" sz="2400" dirty="0"/>
              <a:t>(Source E</a:t>
            </a:r>
            <a:r>
              <a:rPr lang="en-US" altLang="zh-HK" sz="2400" dirty="0" smtClean="0"/>
              <a:t>: Emperor </a:t>
            </a:r>
            <a:r>
              <a:rPr lang="en-US" altLang="zh-HK" sz="2400" dirty="0"/>
              <a:t>Qianlong)</a:t>
            </a:r>
            <a:endParaRPr lang="zh-TW" altLang="zh-HK" sz="2400" dirty="0"/>
          </a:p>
          <a:p>
            <a:pPr marL="0" indent="0">
              <a:buNone/>
            </a:pPr>
            <a:r>
              <a:rPr lang="zh-TW" altLang="zh-HK" sz="2400" dirty="0"/>
              <a:t>乾隆帝</a:t>
            </a:r>
            <a:r>
              <a:rPr lang="en-US" altLang="zh-HK" sz="2400" dirty="0"/>
              <a:t>(1735-1796)</a:t>
            </a:r>
            <a:r>
              <a:rPr lang="zh-TW" altLang="zh-HK" sz="2400" dirty="0"/>
              <a:t>進一步鞏固了</a:t>
            </a:r>
            <a:r>
              <a:rPr lang="zh-HK" altLang="zh-HK" sz="2400" dirty="0"/>
              <a:t>清朝的管治。乾隆年間人口迅</a:t>
            </a:r>
            <a:r>
              <a:rPr lang="zh-TW" altLang="zh-HK" sz="2400" dirty="0"/>
              <a:t>速</a:t>
            </a:r>
            <a:r>
              <a:rPr lang="zh-HK" altLang="zh-HK" sz="2400" dirty="0"/>
              <a:t>增長，藝</a:t>
            </a:r>
            <a:r>
              <a:rPr lang="zh-TW" altLang="zh-HK" sz="2400" dirty="0"/>
              <a:t>術</a:t>
            </a:r>
            <a:r>
              <a:rPr lang="zh-HK" altLang="zh-HK" sz="2400" dirty="0"/>
              <a:t>及文化興盛。</a:t>
            </a:r>
            <a:r>
              <a:rPr lang="en-US" altLang="zh-HK" sz="2400" dirty="0"/>
              <a:t>(Emperor Qianlong (1735 – 1796) further strengthened the empire. Under Emperor Qianlong, population in China increased rapidly. Arts and culture flourished at that time.)</a:t>
            </a:r>
            <a:endParaRPr lang="zh-TW" altLang="zh-HK" sz="2400" dirty="0"/>
          </a:p>
          <a:p>
            <a:endParaRPr kumimoji="1" lang="zh-HK" altLang="en-US" dirty="0"/>
          </a:p>
        </p:txBody>
      </p:sp>
      <p:pic>
        <p:nvPicPr>
          <p:cNvPr id="4" name="圖片 3">
            <a:extLst>
              <a:ext uri="{FF2B5EF4-FFF2-40B4-BE49-F238E27FC236}">
                <a16:creationId xmlns:a16="http://schemas.microsoft.com/office/drawing/2014/main" id="{0F1A2385-45DB-AB9A-E239-F034E93CF6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4154" y="656858"/>
            <a:ext cx="3776461" cy="5781924"/>
          </a:xfrm>
          <a:prstGeom prst="rect">
            <a:avLst/>
          </a:prstGeom>
          <a:noFill/>
          <a:ln>
            <a:noFill/>
          </a:ln>
        </p:spPr>
      </p:pic>
      <p:sp>
        <p:nvSpPr>
          <p:cNvPr id="5" name="文字方塊 4">
            <a:extLst>
              <a:ext uri="{FF2B5EF4-FFF2-40B4-BE49-F238E27FC236}">
                <a16:creationId xmlns:a16="http://schemas.microsoft.com/office/drawing/2014/main" id="{15F7A151-6E2A-D92F-D647-64E7496F27F2}"/>
              </a:ext>
            </a:extLst>
          </p:cNvPr>
          <p:cNvSpPr txBox="1"/>
          <p:nvPr/>
        </p:nvSpPr>
        <p:spPr>
          <a:xfrm>
            <a:off x="4589419" y="6438782"/>
            <a:ext cx="3587590" cy="677108"/>
          </a:xfrm>
          <a:prstGeom prst="rect">
            <a:avLst/>
          </a:prstGeom>
          <a:noFill/>
        </p:spPr>
        <p:txBody>
          <a:bodyPr wrap="square" rtlCol="0">
            <a:spAutoFit/>
          </a:bodyPr>
          <a:lstStyle/>
          <a:p>
            <a:r>
              <a:rPr lang="en-US" altLang="zh-HK" sz="1000" dirty="0"/>
              <a:t>(</a:t>
            </a:r>
            <a:r>
              <a:rPr lang="zh-HK" altLang="zh-HK" sz="1000" dirty="0"/>
              <a:t>圖像來源：教育局課程發展處《想．創—中國歷史學與教資源套（第二輯）》。</a:t>
            </a:r>
            <a:r>
              <a:rPr lang="en-US" altLang="zh-HK" sz="1000" dirty="0"/>
              <a:t>)</a:t>
            </a:r>
            <a:endParaRPr lang="zh-TW" altLang="zh-HK" sz="1000" dirty="0"/>
          </a:p>
          <a:p>
            <a:endParaRPr kumimoji="1" lang="zh-HK" altLang="en-US" dirty="0"/>
          </a:p>
        </p:txBody>
      </p:sp>
      <p:sp>
        <p:nvSpPr>
          <p:cNvPr id="6" name="Slide Number Placeholder 5"/>
          <p:cNvSpPr>
            <a:spLocks noGrp="1"/>
          </p:cNvSpPr>
          <p:nvPr>
            <p:ph type="sldNum" sz="quarter" idx="12"/>
          </p:nvPr>
        </p:nvSpPr>
        <p:spPr/>
        <p:txBody>
          <a:bodyPr/>
          <a:lstStyle/>
          <a:p>
            <a:fld id="{78CD4315-06FD-E848-B5E8-0943C9240EC2}" type="slidenum">
              <a:rPr kumimoji="1" lang="zh-HK" altLang="en-US" smtClean="0"/>
              <a:t>23</a:t>
            </a:fld>
            <a:endParaRPr kumimoji="1" lang="zh-HK" altLang="en-US"/>
          </a:p>
        </p:txBody>
      </p:sp>
    </p:spTree>
    <p:extLst>
      <p:ext uri="{BB962C8B-B14F-4D97-AF65-F5344CB8AC3E}">
        <p14:creationId xmlns:p14="http://schemas.microsoft.com/office/powerpoint/2010/main" val="297462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46AFFC-5371-3DA0-9A05-CBA04C200AF0}"/>
              </a:ext>
            </a:extLst>
          </p:cNvPr>
          <p:cNvSpPr>
            <a:spLocks noGrp="1"/>
          </p:cNvSpPr>
          <p:nvPr>
            <p:ph type="title"/>
          </p:nvPr>
        </p:nvSpPr>
        <p:spPr>
          <a:xfrm>
            <a:off x="167054" y="105509"/>
            <a:ext cx="8348296" cy="1216664"/>
          </a:xfrm>
        </p:spPr>
        <p:txBody>
          <a:bodyPr>
            <a:normAutofit fontScale="90000"/>
          </a:bodyPr>
          <a:lstStyle/>
          <a:p>
            <a:r>
              <a:rPr kumimoji="1" lang="zh-HK" altLang="en-US" sz="3600" dirty="0"/>
              <a:t>資</a:t>
            </a:r>
            <a:r>
              <a:rPr lang="zh-TW" altLang="zh-HK" sz="3600" b="1" dirty="0"/>
              <a:t>料</a:t>
            </a:r>
            <a:r>
              <a:rPr lang="zh-HK" altLang="zh-HK" sz="3600" b="1" dirty="0"/>
              <a:t>六</a:t>
            </a:r>
            <a:r>
              <a:rPr lang="zh-TW" altLang="zh-HK" sz="3600" b="1" dirty="0"/>
              <a:t>：乾隆</a:t>
            </a:r>
            <a:r>
              <a:rPr lang="zh-HK" altLang="zh-HK" sz="3600" b="1" dirty="0"/>
              <a:t>帝</a:t>
            </a:r>
            <a:r>
              <a:rPr lang="zh-TW" altLang="zh-HK" sz="3600" b="1" dirty="0"/>
              <a:t>十全武功圖</a:t>
            </a:r>
            <a:r>
              <a:rPr lang="en-US" altLang="zh-HK" sz="3600" b="1" dirty="0"/>
              <a:t>(Source F: The map of Ten Great Campaigns of Emperor Qianlong</a:t>
            </a:r>
            <a:r>
              <a:rPr lang="en-US" altLang="zh-HK" sz="3600" b="1" dirty="0" smtClean="0"/>
              <a:t>)</a:t>
            </a:r>
            <a:endParaRPr kumimoji="1" lang="zh-HK" altLang="en-US" sz="3200" dirty="0"/>
          </a:p>
        </p:txBody>
      </p:sp>
      <p:pic>
        <p:nvPicPr>
          <p:cNvPr id="4" name="內容版面配置區 3">
            <a:extLst>
              <a:ext uri="{FF2B5EF4-FFF2-40B4-BE49-F238E27FC236}">
                <a16:creationId xmlns:a16="http://schemas.microsoft.com/office/drawing/2014/main" id="{987C7F01-A8A4-3ADA-E61D-E5B74A9EE4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2172"/>
            <a:ext cx="5412644" cy="5089570"/>
          </a:xfrm>
          <a:prstGeom prst="rect">
            <a:avLst/>
          </a:prstGeom>
        </p:spPr>
      </p:pic>
      <p:sp>
        <p:nvSpPr>
          <p:cNvPr id="5" name="文字方塊 4">
            <a:extLst>
              <a:ext uri="{FF2B5EF4-FFF2-40B4-BE49-F238E27FC236}">
                <a16:creationId xmlns:a16="http://schemas.microsoft.com/office/drawing/2014/main" id="{4D7272D9-ADB7-C38A-FF4D-F27F6CB7FF38}"/>
              </a:ext>
            </a:extLst>
          </p:cNvPr>
          <p:cNvSpPr txBox="1"/>
          <p:nvPr/>
        </p:nvSpPr>
        <p:spPr>
          <a:xfrm>
            <a:off x="5412644" y="1322172"/>
            <a:ext cx="3620339" cy="4801314"/>
          </a:xfrm>
          <a:prstGeom prst="rect">
            <a:avLst/>
          </a:prstGeom>
          <a:noFill/>
        </p:spPr>
        <p:txBody>
          <a:bodyPr wrap="square" rtlCol="0">
            <a:spAutoFit/>
          </a:bodyPr>
          <a:lstStyle/>
          <a:p>
            <a:r>
              <a:rPr lang="en-US" altLang="zh-HK" sz="2400" dirty="0"/>
              <a:t>6. </a:t>
            </a:r>
            <a:r>
              <a:rPr lang="zh-HK" altLang="zh-HK" sz="2400" dirty="0"/>
              <a:t>根據資料六，</a:t>
            </a:r>
            <a:r>
              <a:rPr lang="zh-TW" altLang="zh-HK" sz="2400" dirty="0"/>
              <a:t>乾隆帝十全武功</a:t>
            </a:r>
            <a:r>
              <a:rPr lang="zh-HK" altLang="zh-HK" sz="2400" dirty="0"/>
              <a:t>令清朝擴展勢力至：</a:t>
            </a:r>
            <a:r>
              <a:rPr lang="en-US" altLang="zh-HK" sz="2400" dirty="0"/>
              <a:t>(</a:t>
            </a:r>
            <a:r>
              <a:rPr lang="zh-HK" altLang="zh-HK" sz="2400" dirty="0"/>
              <a:t>請圈出答案</a:t>
            </a:r>
            <a:r>
              <a:rPr lang="en-US" altLang="zh-HK" sz="2400" dirty="0"/>
              <a:t>)(Study Source F, the Ten Great Campaigns of Emperor Qianlong extended Qing’s control into: (Circle your answer.))</a:t>
            </a:r>
            <a:endParaRPr lang="zh-TW" altLang="zh-HK" sz="2400" dirty="0"/>
          </a:p>
          <a:p>
            <a:r>
              <a:rPr lang="en-US" altLang="zh-HK" sz="2400" dirty="0"/>
              <a:t>A. </a:t>
            </a:r>
            <a:r>
              <a:rPr lang="zh-TW" altLang="zh-HK" sz="2400" dirty="0"/>
              <a:t>中亞</a:t>
            </a:r>
            <a:r>
              <a:rPr lang="en-US" altLang="zh-HK" sz="2400" dirty="0"/>
              <a:t>(Central Asia)</a:t>
            </a:r>
            <a:endParaRPr lang="zh-TW" altLang="zh-HK" sz="2400" dirty="0"/>
          </a:p>
          <a:p>
            <a:r>
              <a:rPr lang="en-US" altLang="zh-HK" sz="2400" dirty="0"/>
              <a:t>B. </a:t>
            </a:r>
            <a:r>
              <a:rPr lang="zh-TW" altLang="zh-HK" sz="2400" dirty="0"/>
              <a:t>西域</a:t>
            </a:r>
            <a:r>
              <a:rPr lang="en-US" altLang="zh-HK" sz="2400" dirty="0"/>
              <a:t>(The Western Regions)</a:t>
            </a:r>
            <a:endParaRPr lang="zh-TW" altLang="zh-HK" sz="2400" dirty="0"/>
          </a:p>
          <a:p>
            <a:r>
              <a:rPr lang="en-US" altLang="zh-HK" sz="2400" dirty="0"/>
              <a:t>C. </a:t>
            </a:r>
            <a:r>
              <a:rPr lang="zh-TW" altLang="zh-HK" sz="2400" dirty="0"/>
              <a:t>歐洲</a:t>
            </a:r>
            <a:r>
              <a:rPr lang="en-US" altLang="zh-HK" sz="2400" dirty="0"/>
              <a:t>(Europe)</a:t>
            </a:r>
            <a:endParaRPr lang="zh-TW" altLang="zh-HK" sz="2400" dirty="0"/>
          </a:p>
          <a:p>
            <a:r>
              <a:rPr lang="en-US" altLang="zh-HK" sz="2400" dirty="0"/>
              <a:t>D. </a:t>
            </a:r>
            <a:r>
              <a:rPr lang="zh-HK" altLang="zh-HK" sz="2400" dirty="0"/>
              <a:t>非</a:t>
            </a:r>
            <a:r>
              <a:rPr lang="zh-TW" altLang="zh-HK" sz="2400" dirty="0"/>
              <a:t>洲</a:t>
            </a:r>
            <a:r>
              <a:rPr lang="en-US" altLang="zh-HK" sz="2400" dirty="0"/>
              <a:t>(Africa)</a:t>
            </a:r>
            <a:endParaRPr lang="zh-TW" altLang="zh-HK" sz="2400" dirty="0"/>
          </a:p>
          <a:p>
            <a:endParaRPr kumimoji="1" lang="zh-HK" altLang="en-US" dirty="0"/>
          </a:p>
        </p:txBody>
      </p:sp>
      <p:sp>
        <p:nvSpPr>
          <p:cNvPr id="6" name="矩形 5">
            <a:extLst>
              <a:ext uri="{FF2B5EF4-FFF2-40B4-BE49-F238E27FC236}">
                <a16:creationId xmlns:a16="http://schemas.microsoft.com/office/drawing/2014/main" id="{6D7BB3C3-975B-F10D-B7A4-3389E9B36EAA}"/>
              </a:ext>
            </a:extLst>
          </p:cNvPr>
          <p:cNvSpPr/>
          <p:nvPr/>
        </p:nvSpPr>
        <p:spPr>
          <a:xfrm>
            <a:off x="5412644" y="3941805"/>
            <a:ext cx="2841670" cy="370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3" name="Slide Number Placeholder 2"/>
          <p:cNvSpPr>
            <a:spLocks noGrp="1"/>
          </p:cNvSpPr>
          <p:nvPr>
            <p:ph type="sldNum" sz="quarter" idx="12"/>
          </p:nvPr>
        </p:nvSpPr>
        <p:spPr/>
        <p:txBody>
          <a:bodyPr/>
          <a:lstStyle/>
          <a:p>
            <a:fld id="{78CD4315-06FD-E848-B5E8-0943C9240EC2}" type="slidenum">
              <a:rPr kumimoji="1" lang="zh-HK" altLang="en-US" smtClean="0"/>
              <a:t>24</a:t>
            </a:fld>
            <a:endParaRPr kumimoji="1" lang="zh-HK" altLang="en-US"/>
          </a:p>
        </p:txBody>
      </p:sp>
    </p:spTree>
    <p:extLst>
      <p:ext uri="{BB962C8B-B14F-4D97-AF65-F5344CB8AC3E}">
        <p14:creationId xmlns:p14="http://schemas.microsoft.com/office/powerpoint/2010/main" val="7373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221637-B752-74D2-DE1F-81848566D688}"/>
              </a:ext>
            </a:extLst>
          </p:cNvPr>
          <p:cNvSpPr>
            <a:spLocks noGrp="1"/>
          </p:cNvSpPr>
          <p:nvPr>
            <p:ph type="title"/>
          </p:nvPr>
        </p:nvSpPr>
        <p:spPr>
          <a:xfrm>
            <a:off x="628650" y="87923"/>
            <a:ext cx="7886700" cy="797054"/>
          </a:xfrm>
        </p:spPr>
        <p:txBody>
          <a:bodyPr>
            <a:normAutofit/>
          </a:bodyPr>
          <a:lstStyle/>
          <a:p>
            <a:r>
              <a:rPr lang="zh-HK" altLang="zh-HK" sz="3200" b="1" dirty="0"/>
              <a:t>小總結 </a:t>
            </a:r>
            <a:r>
              <a:rPr lang="en-US" altLang="zh-HK" sz="3200" b="1" dirty="0"/>
              <a:t>(A short summary)</a:t>
            </a:r>
            <a:r>
              <a:rPr lang="zh-TW" altLang="zh-HK" sz="3200" dirty="0"/>
              <a:t> </a:t>
            </a:r>
            <a:endParaRPr kumimoji="1" lang="zh-HK" altLang="en-US" sz="3200" dirty="0"/>
          </a:p>
        </p:txBody>
      </p:sp>
      <p:sp>
        <p:nvSpPr>
          <p:cNvPr id="3" name="內容版面配置區 2">
            <a:extLst>
              <a:ext uri="{FF2B5EF4-FFF2-40B4-BE49-F238E27FC236}">
                <a16:creationId xmlns:a16="http://schemas.microsoft.com/office/drawing/2014/main" id="{04092750-1A86-A941-CDA1-D00097A42D34}"/>
              </a:ext>
            </a:extLst>
          </p:cNvPr>
          <p:cNvSpPr>
            <a:spLocks noGrp="1"/>
          </p:cNvSpPr>
          <p:nvPr>
            <p:ph idx="1"/>
          </p:nvPr>
        </p:nvSpPr>
        <p:spPr>
          <a:xfrm>
            <a:off x="628650" y="1089763"/>
            <a:ext cx="8132291" cy="5722199"/>
          </a:xfrm>
        </p:spPr>
        <p:txBody>
          <a:bodyPr>
            <a:normAutofit/>
          </a:bodyPr>
          <a:lstStyle/>
          <a:p>
            <a:r>
              <a:rPr lang="zh-HK" altLang="zh-HK" dirty="0"/>
              <a:t>滿族建立清朝。</a:t>
            </a:r>
            <a:r>
              <a:rPr lang="en-US" altLang="zh-HK" dirty="0"/>
              <a:t>(Manchus established the Qing Dynasty.)</a:t>
            </a:r>
          </a:p>
          <a:p>
            <a:endParaRPr lang="en-US" altLang="zh-HK" dirty="0"/>
          </a:p>
          <a:p>
            <a:r>
              <a:rPr lang="zh-HK" altLang="zh-HK" dirty="0"/>
              <a:t>清朝頒布遷界令，香港地區也受到影響。</a:t>
            </a:r>
            <a:r>
              <a:rPr lang="en-US" altLang="zh-HK" dirty="0"/>
              <a:t>(Hong Kong region was affected by the Great Clearance of the Qing Dynasty.)</a:t>
            </a:r>
          </a:p>
          <a:p>
            <a:endParaRPr lang="zh-TW" altLang="zh-HK" dirty="0"/>
          </a:p>
          <a:p>
            <a:r>
              <a:rPr lang="zh-HK" altLang="zh-HK" dirty="0"/>
              <a:t>在康熙帝、雍正帝和乾隆帝的統治下，中國經歷了一段長時間的安穩繁</a:t>
            </a:r>
            <a:r>
              <a:rPr lang="zh-TW" altLang="zh-HK" dirty="0"/>
              <a:t>榮</a:t>
            </a:r>
            <a:r>
              <a:rPr lang="zh-HK" altLang="zh-HK" dirty="0"/>
              <a:t>的日子。</a:t>
            </a:r>
            <a:r>
              <a:rPr lang="en-US" altLang="zh-HK" dirty="0"/>
              <a:t>(China had experienced a long period of peace and prosperity under the rules of the three great emperors, Emperor Kangxi, Emperor </a:t>
            </a:r>
            <a:r>
              <a:rPr lang="en-US" altLang="zh-HK" dirty="0" err="1"/>
              <a:t>Yongzheng</a:t>
            </a:r>
            <a:r>
              <a:rPr lang="en-US" altLang="zh-HK" dirty="0"/>
              <a:t> and Emperor Qianlong.)</a:t>
            </a:r>
            <a:endParaRPr lang="zh-TW" altLang="zh-HK" dirty="0"/>
          </a:p>
          <a:p>
            <a:endParaRPr kumimoji="1" lang="zh-HK" altLang="en-US" dirty="0"/>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25</a:t>
            </a:fld>
            <a:endParaRPr kumimoji="1" lang="zh-HK" altLang="en-US"/>
          </a:p>
        </p:txBody>
      </p:sp>
    </p:spTree>
    <p:extLst>
      <p:ext uri="{BB962C8B-B14F-4D97-AF65-F5344CB8AC3E}">
        <p14:creationId xmlns:p14="http://schemas.microsoft.com/office/powerpoint/2010/main" val="3127500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3ADAF5-0CD3-E52F-DC4C-935186762CF7}"/>
              </a:ext>
            </a:extLst>
          </p:cNvPr>
          <p:cNvSpPr>
            <a:spLocks noGrp="1"/>
          </p:cNvSpPr>
          <p:nvPr>
            <p:ph type="title"/>
          </p:nvPr>
        </p:nvSpPr>
        <p:spPr/>
        <p:txBody>
          <a:bodyPr>
            <a:normAutofit/>
          </a:bodyPr>
          <a:lstStyle/>
          <a:p>
            <a:r>
              <a:rPr lang="zh-TW" altLang="zh-HK" sz="3200" b="1" dirty="0" smtClean="0"/>
              <a:t>清代</a:t>
            </a:r>
            <a:r>
              <a:rPr lang="zh-TW" altLang="zh-HK" sz="3200" b="1" dirty="0"/>
              <a:t>的中衰</a:t>
            </a:r>
            <a:r>
              <a:rPr lang="en-US" altLang="zh-HK" sz="3200" b="1" dirty="0"/>
              <a:t>(The Decline of the Qing Dynasty)</a:t>
            </a:r>
            <a:endParaRPr kumimoji="1" lang="zh-HK" altLang="en-US" sz="3200" dirty="0"/>
          </a:p>
        </p:txBody>
      </p:sp>
      <p:sp>
        <p:nvSpPr>
          <p:cNvPr id="3" name="內容版面配置區 2">
            <a:extLst>
              <a:ext uri="{FF2B5EF4-FFF2-40B4-BE49-F238E27FC236}">
                <a16:creationId xmlns:a16="http://schemas.microsoft.com/office/drawing/2014/main" id="{48F395DC-F4C2-4D1C-8E59-C718CDA78EC7}"/>
              </a:ext>
            </a:extLst>
          </p:cNvPr>
          <p:cNvSpPr>
            <a:spLocks noGrp="1"/>
          </p:cNvSpPr>
          <p:nvPr>
            <p:ph idx="1"/>
          </p:nvPr>
        </p:nvSpPr>
        <p:spPr/>
        <p:txBody>
          <a:bodyPr/>
          <a:lstStyle/>
          <a:p>
            <a:r>
              <a:rPr lang="zh-TW" altLang="zh-HK" dirty="0"/>
              <a:t>清朝在康熙帝、雍正帝、乾隆帝三朝雖號稱盛世，</a:t>
            </a:r>
            <a:r>
              <a:rPr lang="zh-HK" altLang="zh-HK" dirty="0"/>
              <a:t>但</a:t>
            </a:r>
            <a:r>
              <a:rPr lang="zh-TW" altLang="zh-HK" dirty="0"/>
              <a:t>自乾隆</a:t>
            </a:r>
            <a:r>
              <a:rPr lang="zh-HK" altLang="zh-HK" dirty="0"/>
              <a:t>後期</a:t>
            </a:r>
            <a:r>
              <a:rPr lang="zh-TW" altLang="zh-HK" dirty="0"/>
              <a:t>起，便</a:t>
            </a:r>
            <a:r>
              <a:rPr lang="zh-HK" altLang="zh-HK" dirty="0"/>
              <a:t>開始</a:t>
            </a:r>
            <a:r>
              <a:rPr lang="zh-TW" altLang="zh-HK" dirty="0"/>
              <a:t>中衰。</a:t>
            </a:r>
            <a:r>
              <a:rPr lang="en-US" altLang="zh-HK" dirty="0"/>
              <a:t>(Although the Qing Dynasty experienced golden ages during the reigns of the Emperor Kangxi, </a:t>
            </a:r>
            <a:r>
              <a:rPr lang="en-US" altLang="zh-HK" dirty="0" err="1"/>
              <a:t>Yongzheng</a:t>
            </a:r>
            <a:r>
              <a:rPr lang="en-US" altLang="zh-HK" dirty="0"/>
              <a:t>, and Qianlong, the empire had already showed signs of the decline at the end of Emperor Qianlong’s rule.)</a:t>
            </a:r>
            <a:endParaRPr lang="zh-TW" altLang="zh-HK" dirty="0"/>
          </a:p>
          <a:p>
            <a:endParaRPr kumimoji="1" lang="zh-HK" altLang="en-US" dirty="0"/>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26</a:t>
            </a:fld>
            <a:endParaRPr kumimoji="1" lang="zh-HK" altLang="en-US"/>
          </a:p>
        </p:txBody>
      </p:sp>
    </p:spTree>
    <p:extLst>
      <p:ext uri="{BB962C8B-B14F-4D97-AF65-F5344CB8AC3E}">
        <p14:creationId xmlns:p14="http://schemas.microsoft.com/office/powerpoint/2010/main" val="2626799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324855-2BE6-F787-A635-4DCD7652E959}"/>
              </a:ext>
            </a:extLst>
          </p:cNvPr>
          <p:cNvSpPr>
            <a:spLocks noGrp="1"/>
          </p:cNvSpPr>
          <p:nvPr>
            <p:ph type="title"/>
          </p:nvPr>
        </p:nvSpPr>
        <p:spPr>
          <a:xfrm>
            <a:off x="628650" y="105634"/>
            <a:ext cx="7886700" cy="697555"/>
          </a:xfrm>
        </p:spPr>
        <p:txBody>
          <a:bodyPr>
            <a:normAutofit fontScale="90000"/>
          </a:bodyPr>
          <a:lstStyle/>
          <a:p>
            <a:r>
              <a:rPr lang="en-US" altLang="zh-HK" sz="3600" dirty="0"/>
              <a:t>I. </a:t>
            </a:r>
            <a:r>
              <a:rPr lang="zh-TW" altLang="zh-HK" sz="3600" dirty="0"/>
              <a:t>清代的中衰</a:t>
            </a:r>
            <a:r>
              <a:rPr lang="en-US" altLang="zh-HK" sz="3600" dirty="0"/>
              <a:t>(The Decline of the Qing Dynasty</a:t>
            </a:r>
            <a:r>
              <a:rPr lang="en-US" altLang="zh-HK" dirty="0"/>
              <a:t>)</a:t>
            </a:r>
            <a:endParaRPr kumimoji="1" lang="zh-HK" altLang="en-US" dirty="0"/>
          </a:p>
        </p:txBody>
      </p:sp>
      <p:sp>
        <p:nvSpPr>
          <p:cNvPr id="3" name="內容版面配置區 2">
            <a:extLst>
              <a:ext uri="{FF2B5EF4-FFF2-40B4-BE49-F238E27FC236}">
                <a16:creationId xmlns:a16="http://schemas.microsoft.com/office/drawing/2014/main" id="{35E96FFC-897A-45D9-CB83-1269B9BF96FE}"/>
              </a:ext>
            </a:extLst>
          </p:cNvPr>
          <p:cNvSpPr>
            <a:spLocks noGrp="1"/>
          </p:cNvSpPr>
          <p:nvPr>
            <p:ph idx="1"/>
          </p:nvPr>
        </p:nvSpPr>
        <p:spPr>
          <a:xfrm>
            <a:off x="628650" y="803189"/>
            <a:ext cx="3943350" cy="5274920"/>
          </a:xfrm>
        </p:spPr>
        <p:txBody>
          <a:bodyPr/>
          <a:lstStyle/>
          <a:p>
            <a:pPr marL="0" indent="0">
              <a:buNone/>
            </a:pPr>
            <a:r>
              <a:rPr lang="zh-TW" altLang="zh-HK" sz="1800" dirty="0"/>
              <a:t>資料</a:t>
            </a:r>
            <a:r>
              <a:rPr lang="zh-HK" altLang="zh-HK" sz="1800" dirty="0"/>
              <a:t>一</a:t>
            </a:r>
            <a:r>
              <a:rPr lang="zh-TW" altLang="zh-HK" sz="1800" dirty="0"/>
              <a:t>：《乾隆</a:t>
            </a:r>
            <a:r>
              <a:rPr lang="zh-HK" altLang="zh-HK" sz="1800" dirty="0"/>
              <a:t>大閱</a:t>
            </a:r>
            <a:r>
              <a:rPr lang="zh-TW" altLang="zh-HK" sz="1800" dirty="0"/>
              <a:t>圖》</a:t>
            </a:r>
            <a:r>
              <a:rPr lang="en-US" altLang="zh-HK" sz="1800" dirty="0"/>
              <a:t>(Source A: The Qianlong Emperor in Ceremonial Armor on Horseback)</a:t>
            </a:r>
            <a:endParaRPr lang="zh-TW" altLang="zh-HK" sz="1800" dirty="0"/>
          </a:p>
          <a:p>
            <a:pPr marL="0" indent="0">
              <a:buNone/>
            </a:pPr>
            <a:r>
              <a:rPr lang="zh-TW" altLang="zh-HK" sz="1800" dirty="0"/>
              <a:t>乾隆皇帝發動了一系列的軍事行動，以擴大清的領土</a:t>
            </a:r>
            <a:r>
              <a:rPr lang="zh-HK" altLang="zh-HK" sz="1800" dirty="0"/>
              <a:t>，</a:t>
            </a:r>
            <a:r>
              <a:rPr lang="zh-TW" altLang="zh-HK" sz="1800" dirty="0"/>
              <a:t>軍費支出龐大。</a:t>
            </a:r>
            <a:r>
              <a:rPr lang="en-US" altLang="zh-HK" sz="1800" dirty="0"/>
              <a:t>(Emperor Qianlong launched a series of military campaigns to expand the territories of Qing. Frequent military expeditions caused heavy expenses.)</a:t>
            </a:r>
            <a:endParaRPr lang="zh-TW" altLang="zh-HK" sz="1800" dirty="0"/>
          </a:p>
          <a:p>
            <a:pPr marL="0" indent="0">
              <a:buNone/>
            </a:pPr>
            <a:r>
              <a:rPr lang="zh-HK" altLang="zh-HK" sz="1800" dirty="0"/>
              <a:t>這幅畫中，乾隆皇帝身穿鎧甲檢閱清軍。</a:t>
            </a:r>
            <a:r>
              <a:rPr lang="en-US" altLang="zh-HK" sz="1800" dirty="0"/>
              <a:t>(Emperor Qianlong wore armor and attended the military parade in the painting.)</a:t>
            </a:r>
            <a:endParaRPr lang="zh-TW" altLang="zh-HK" sz="1800" dirty="0"/>
          </a:p>
          <a:p>
            <a:pPr marL="0" indent="0">
              <a:buNone/>
            </a:pPr>
            <a:endParaRPr kumimoji="1" lang="zh-HK" altLang="en-US" dirty="0"/>
          </a:p>
        </p:txBody>
      </p:sp>
      <p:pic>
        <p:nvPicPr>
          <p:cNvPr id="4" name="圖片 3">
            <a:extLst>
              <a:ext uri="{FF2B5EF4-FFF2-40B4-BE49-F238E27FC236}">
                <a16:creationId xmlns:a16="http://schemas.microsoft.com/office/drawing/2014/main" id="{835686D4-3F19-57D3-B442-496774E8C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071" y="793448"/>
            <a:ext cx="3710856" cy="5533677"/>
          </a:xfrm>
          <a:prstGeom prst="rect">
            <a:avLst/>
          </a:prstGeom>
        </p:spPr>
      </p:pic>
      <p:sp>
        <p:nvSpPr>
          <p:cNvPr id="5" name="文字方塊 4">
            <a:extLst>
              <a:ext uri="{FF2B5EF4-FFF2-40B4-BE49-F238E27FC236}">
                <a16:creationId xmlns:a16="http://schemas.microsoft.com/office/drawing/2014/main" id="{4343E270-2E4B-C054-A603-1BB3BCD86A9B}"/>
              </a:ext>
            </a:extLst>
          </p:cNvPr>
          <p:cNvSpPr txBox="1"/>
          <p:nvPr/>
        </p:nvSpPr>
        <p:spPr>
          <a:xfrm>
            <a:off x="4609071" y="6327125"/>
            <a:ext cx="3710856" cy="677108"/>
          </a:xfrm>
          <a:prstGeom prst="rect">
            <a:avLst/>
          </a:prstGeom>
          <a:noFill/>
        </p:spPr>
        <p:txBody>
          <a:bodyPr wrap="square" rtlCol="0">
            <a:spAutoFit/>
          </a:bodyPr>
          <a:lstStyle/>
          <a:p>
            <a:r>
              <a:rPr lang="en-US" altLang="zh-HK" sz="1000" dirty="0"/>
              <a:t>(</a:t>
            </a:r>
            <a:r>
              <a:rPr lang="zh-HK" altLang="zh-HK" sz="1000" dirty="0"/>
              <a:t>圖</a:t>
            </a:r>
            <a:r>
              <a:rPr lang="zh-TW" altLang="zh-HK" sz="1000" dirty="0"/>
              <a:t>像</a:t>
            </a:r>
            <a:r>
              <a:rPr lang="zh-HK" altLang="zh-HK" sz="1000" dirty="0"/>
              <a:t>來源：「國采朝章 </a:t>
            </a:r>
            <a:r>
              <a:rPr lang="en-US" altLang="zh-HK" sz="1000" dirty="0"/>
              <a:t>– </a:t>
            </a:r>
            <a:r>
              <a:rPr lang="zh-HK" altLang="zh-HK" sz="1000" dirty="0"/>
              <a:t>清代宮</a:t>
            </a:r>
            <a:r>
              <a:rPr lang="zh-TW" altLang="zh-HK" sz="1000" dirty="0"/>
              <a:t>廷</a:t>
            </a:r>
            <a:r>
              <a:rPr lang="zh-HK" altLang="zh-HK" sz="1000" dirty="0"/>
              <a:t>服</a:t>
            </a:r>
            <a:r>
              <a:rPr lang="zh-TW" altLang="zh-HK" sz="1000" dirty="0"/>
              <a:t>飾</a:t>
            </a:r>
            <a:r>
              <a:rPr lang="zh-HK" altLang="zh-HK" sz="1000" dirty="0"/>
              <a:t>」展</a:t>
            </a:r>
            <a:r>
              <a:rPr lang="zh-TW" altLang="zh-HK" sz="1000" dirty="0"/>
              <a:t>覽</a:t>
            </a:r>
            <a:r>
              <a:rPr lang="zh-HK" altLang="zh-HK" sz="1000" dirty="0"/>
              <a:t>小冊子，香港：香港歷史博物館，頁</a:t>
            </a:r>
            <a:r>
              <a:rPr lang="en-US" altLang="zh-HK" sz="1000" dirty="0"/>
              <a:t>5</a:t>
            </a:r>
            <a:r>
              <a:rPr lang="zh-HK" altLang="zh-HK" sz="1000" dirty="0"/>
              <a:t>。</a:t>
            </a:r>
            <a:r>
              <a:rPr lang="en-US" altLang="zh-HK" sz="1000" dirty="0"/>
              <a:t>)</a:t>
            </a:r>
            <a:endParaRPr lang="zh-TW" altLang="zh-HK" sz="1000" dirty="0"/>
          </a:p>
          <a:p>
            <a:endParaRPr kumimoji="1" lang="zh-HK" altLang="en-US" dirty="0"/>
          </a:p>
        </p:txBody>
      </p:sp>
      <p:sp>
        <p:nvSpPr>
          <p:cNvPr id="6" name="文字方塊 5">
            <a:extLst>
              <a:ext uri="{FF2B5EF4-FFF2-40B4-BE49-F238E27FC236}">
                <a16:creationId xmlns:a16="http://schemas.microsoft.com/office/drawing/2014/main" id="{4880EB04-6314-5953-F98D-B3C85349CB2B}"/>
              </a:ext>
            </a:extLst>
          </p:cNvPr>
          <p:cNvSpPr txBox="1"/>
          <p:nvPr/>
        </p:nvSpPr>
        <p:spPr>
          <a:xfrm>
            <a:off x="591118" y="4372097"/>
            <a:ext cx="2235478" cy="2062103"/>
          </a:xfrm>
          <a:prstGeom prst="rect">
            <a:avLst/>
          </a:prstGeom>
          <a:noFill/>
        </p:spPr>
        <p:txBody>
          <a:bodyPr wrap="square" rtlCol="0">
            <a:spAutoFit/>
          </a:bodyPr>
          <a:lstStyle/>
          <a:p>
            <a:r>
              <a:rPr lang="zh-HK" altLang="en-US" sz="1600" dirty="0"/>
              <a:t>請</a:t>
            </a:r>
            <a:r>
              <a:rPr lang="zh-HK" altLang="zh-HK" sz="1600" dirty="0"/>
              <a:t>觀看</a:t>
            </a:r>
            <a:r>
              <a:rPr lang="en-US" altLang="zh-HK" sz="1600" dirty="0"/>
              <a:t>(Please view)</a:t>
            </a:r>
            <a:endParaRPr lang="zh-TW" altLang="zh-HK" sz="1600" dirty="0"/>
          </a:p>
          <a:p>
            <a:r>
              <a:rPr lang="en-US" altLang="zh-HK" sz="1600" u="sng" dirty="0">
                <a:hlinkClick r:id="rId3"/>
              </a:rPr>
              <a:t>https://en.dpm.org.cn/collections/collections/2013-09-26/1009.html</a:t>
            </a:r>
            <a:endParaRPr lang="zh-TW" altLang="zh-HK" sz="1600" dirty="0"/>
          </a:p>
          <a:p>
            <a:r>
              <a:rPr lang="zh-HK" altLang="zh-HK" sz="1600" dirty="0"/>
              <a:t>附有英文簡介</a:t>
            </a:r>
            <a:r>
              <a:rPr lang="en-US" altLang="zh-HK" sz="1600" dirty="0"/>
              <a:t>(with English introduction)</a:t>
            </a:r>
            <a:endParaRPr lang="zh-TW" altLang="zh-HK" sz="1600" dirty="0"/>
          </a:p>
          <a:p>
            <a:r>
              <a:rPr lang="en-US" altLang="zh-HK" sz="1600" dirty="0"/>
              <a:t>(</a:t>
            </a:r>
            <a:r>
              <a:rPr lang="zh-HK" altLang="zh-HK" sz="1600" dirty="0"/>
              <a:t>故</a:t>
            </a:r>
            <a:r>
              <a:rPr lang="zh-TW" altLang="zh-HK" sz="1600" dirty="0"/>
              <a:t>宮博物院</a:t>
            </a:r>
            <a:r>
              <a:rPr lang="en-US" altLang="zh-HK" sz="1600" dirty="0"/>
              <a:t> The Palace Museum) </a:t>
            </a:r>
            <a:endParaRPr kumimoji="1" lang="zh-HK" altLang="en-US" sz="1600" dirty="0"/>
          </a:p>
        </p:txBody>
      </p:sp>
      <p:pic>
        <p:nvPicPr>
          <p:cNvPr id="10" name="圖片 9">
            <a:extLst>
              <a:ext uri="{FF2B5EF4-FFF2-40B4-BE49-F238E27FC236}">
                <a16:creationId xmlns:a16="http://schemas.microsoft.com/office/drawing/2014/main" id="{C31C71DB-6AF4-A57C-94F5-5C8A05217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991" y="4460183"/>
            <a:ext cx="1536614" cy="1530003"/>
          </a:xfrm>
          <a:prstGeom prst="rect">
            <a:avLst/>
          </a:prstGeom>
        </p:spPr>
      </p:pic>
      <p:sp>
        <p:nvSpPr>
          <p:cNvPr id="7" name="Slide Number Placeholder 6"/>
          <p:cNvSpPr>
            <a:spLocks noGrp="1"/>
          </p:cNvSpPr>
          <p:nvPr>
            <p:ph type="sldNum" sz="quarter" idx="12"/>
          </p:nvPr>
        </p:nvSpPr>
        <p:spPr/>
        <p:txBody>
          <a:bodyPr/>
          <a:lstStyle/>
          <a:p>
            <a:fld id="{78CD4315-06FD-E848-B5E8-0943C9240EC2}" type="slidenum">
              <a:rPr kumimoji="1" lang="zh-HK" altLang="en-US" smtClean="0"/>
              <a:t>27</a:t>
            </a:fld>
            <a:endParaRPr kumimoji="1" lang="zh-HK" altLang="en-US"/>
          </a:p>
        </p:txBody>
      </p:sp>
    </p:spTree>
    <p:extLst>
      <p:ext uri="{BB962C8B-B14F-4D97-AF65-F5344CB8AC3E}">
        <p14:creationId xmlns:p14="http://schemas.microsoft.com/office/powerpoint/2010/main" val="430046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945C6D-4190-0EEE-553C-A8E30C9D2EF4}"/>
              </a:ext>
            </a:extLst>
          </p:cNvPr>
          <p:cNvSpPr>
            <a:spLocks noGrp="1"/>
          </p:cNvSpPr>
          <p:nvPr>
            <p:ph type="title"/>
          </p:nvPr>
        </p:nvSpPr>
        <p:spPr>
          <a:xfrm>
            <a:off x="628650" y="130348"/>
            <a:ext cx="7886700" cy="1325563"/>
          </a:xfrm>
        </p:spPr>
        <p:txBody>
          <a:bodyPr>
            <a:normAutofit fontScale="90000"/>
          </a:bodyPr>
          <a:lstStyle/>
          <a:p>
            <a:r>
              <a:rPr lang="zh-TW" altLang="zh-HK" sz="3600" dirty="0"/>
              <a:t>資料二：《崇慶皇太后萬壽慶典》</a:t>
            </a:r>
            <a:r>
              <a:rPr lang="en-US" altLang="zh-HK" sz="3600" dirty="0"/>
              <a:t>(Source B: Painting of the Birthday Celebration of Empress Dowager Chongqing)</a:t>
            </a:r>
            <a:endParaRPr kumimoji="1" lang="zh-HK" altLang="en-US" dirty="0"/>
          </a:p>
        </p:txBody>
      </p:sp>
      <p:sp>
        <p:nvSpPr>
          <p:cNvPr id="3" name="內容版面配置區 2">
            <a:extLst>
              <a:ext uri="{FF2B5EF4-FFF2-40B4-BE49-F238E27FC236}">
                <a16:creationId xmlns:a16="http://schemas.microsoft.com/office/drawing/2014/main" id="{E3315E8E-2D65-27BC-9330-786C00437F18}"/>
              </a:ext>
            </a:extLst>
          </p:cNvPr>
          <p:cNvSpPr>
            <a:spLocks noGrp="1"/>
          </p:cNvSpPr>
          <p:nvPr>
            <p:ph idx="1"/>
          </p:nvPr>
        </p:nvSpPr>
        <p:spPr>
          <a:xfrm>
            <a:off x="628650" y="1544594"/>
            <a:ext cx="8154865" cy="5183057"/>
          </a:xfrm>
        </p:spPr>
        <p:txBody>
          <a:bodyPr>
            <a:normAutofit/>
          </a:bodyPr>
          <a:lstStyle/>
          <a:p>
            <a:pPr marL="0" indent="0">
              <a:buNone/>
            </a:pPr>
            <a:r>
              <a:rPr lang="zh-HK" altLang="zh-HK" dirty="0"/>
              <a:t>乾隆帝為母親慶祝生日，花費很大。</a:t>
            </a:r>
            <a:r>
              <a:rPr lang="en-US" altLang="zh-HK" dirty="0"/>
              <a:t>(Emperor Qianlong spent generously to organize a grand birthday celebration for his mother.)</a:t>
            </a:r>
            <a:endParaRPr lang="zh-TW" altLang="zh-HK" dirty="0"/>
          </a:p>
          <a:p>
            <a:pPr marL="0" indent="0">
              <a:buNone/>
            </a:pPr>
            <a:r>
              <a:rPr lang="zh-HK" altLang="zh-HK" dirty="0"/>
              <a:t>這幅畫描繪了乾隆帝為母親崇慶皇太后慶祝生日的情況。</a:t>
            </a:r>
            <a:r>
              <a:rPr lang="en-US" altLang="zh-HK" dirty="0"/>
              <a:t>(This painting depicts that Emperor Qianlong organized a grand birthday celebration for his mother, Empress Dowager Chongqing.)</a:t>
            </a:r>
            <a:endParaRPr lang="zh-TW" altLang="zh-HK" dirty="0"/>
          </a:p>
          <a:p>
            <a:endParaRPr kumimoji="1" lang="zh-HK" altLang="en-US" dirty="0"/>
          </a:p>
        </p:txBody>
      </p:sp>
      <p:pic>
        <p:nvPicPr>
          <p:cNvPr id="4" name="圖片 3">
            <a:extLst>
              <a:ext uri="{FF2B5EF4-FFF2-40B4-BE49-F238E27FC236}">
                <a16:creationId xmlns:a16="http://schemas.microsoft.com/office/drawing/2014/main" id="{A25BB6BF-ED07-9265-34A2-E2F032F2F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608" y="4421009"/>
            <a:ext cx="1889371" cy="1846659"/>
          </a:xfrm>
          <a:prstGeom prst="rect">
            <a:avLst/>
          </a:prstGeom>
        </p:spPr>
      </p:pic>
      <p:sp>
        <p:nvSpPr>
          <p:cNvPr id="6" name="文字方塊 5">
            <a:extLst>
              <a:ext uri="{FF2B5EF4-FFF2-40B4-BE49-F238E27FC236}">
                <a16:creationId xmlns:a16="http://schemas.microsoft.com/office/drawing/2014/main" id="{DC950834-342A-4058-E613-724741D2EF46}"/>
              </a:ext>
            </a:extLst>
          </p:cNvPr>
          <p:cNvSpPr txBox="1"/>
          <p:nvPr/>
        </p:nvSpPr>
        <p:spPr>
          <a:xfrm>
            <a:off x="628650" y="4457042"/>
            <a:ext cx="5035867" cy="2585323"/>
          </a:xfrm>
          <a:prstGeom prst="rect">
            <a:avLst/>
          </a:prstGeom>
          <a:noFill/>
        </p:spPr>
        <p:txBody>
          <a:bodyPr wrap="square" rtlCol="0">
            <a:spAutoFit/>
          </a:bodyPr>
          <a:lstStyle/>
          <a:p>
            <a:r>
              <a:rPr lang="zh-HK" altLang="zh-HK" sz="2400" dirty="0"/>
              <a:t>請觀看</a:t>
            </a:r>
            <a:r>
              <a:rPr lang="en-US" altLang="zh-HK" sz="2400" dirty="0"/>
              <a:t>(Please view)</a:t>
            </a:r>
            <a:endParaRPr lang="zh-TW" altLang="zh-HK" sz="2400" dirty="0"/>
          </a:p>
          <a:p>
            <a:r>
              <a:rPr lang="en-US" altLang="zh-HK" sz="2400" u="sng" dirty="0">
                <a:hlinkClick r:id="rId3"/>
              </a:rPr>
              <a:t>https://www.dpm.org.cn/collection/paint/232815.html?hl=%E5%85%AB%E6%97%AC%E4%B8%87%E5%AF%BF%E7%9B%9B%E5%85%B8</a:t>
            </a:r>
            <a:endParaRPr lang="zh-TW" altLang="zh-HK" sz="2400" dirty="0"/>
          </a:p>
          <a:p>
            <a:r>
              <a:rPr lang="en-US" altLang="zh-HK" sz="2400" dirty="0"/>
              <a:t>(</a:t>
            </a:r>
            <a:r>
              <a:rPr lang="zh-HK" altLang="zh-HK" sz="2400" dirty="0"/>
              <a:t>故</a:t>
            </a:r>
            <a:r>
              <a:rPr lang="zh-TW" altLang="zh-HK" sz="2400" dirty="0"/>
              <a:t>宮博物院</a:t>
            </a:r>
            <a:r>
              <a:rPr lang="en-US" altLang="zh-HK" sz="2400" dirty="0"/>
              <a:t> The Palace Museum)</a:t>
            </a:r>
            <a:endParaRPr lang="zh-TW" altLang="zh-HK" sz="2400" dirty="0"/>
          </a:p>
          <a:p>
            <a:endParaRPr kumimoji="1" lang="zh-HK" altLang="en-US" dirty="0"/>
          </a:p>
        </p:txBody>
      </p:sp>
      <p:sp>
        <p:nvSpPr>
          <p:cNvPr id="5" name="Slide Number Placeholder 4"/>
          <p:cNvSpPr>
            <a:spLocks noGrp="1"/>
          </p:cNvSpPr>
          <p:nvPr>
            <p:ph type="sldNum" sz="quarter" idx="12"/>
          </p:nvPr>
        </p:nvSpPr>
        <p:spPr/>
        <p:txBody>
          <a:bodyPr/>
          <a:lstStyle/>
          <a:p>
            <a:fld id="{78CD4315-06FD-E848-B5E8-0943C9240EC2}" type="slidenum">
              <a:rPr kumimoji="1" lang="zh-HK" altLang="en-US" smtClean="0"/>
              <a:t>28</a:t>
            </a:fld>
            <a:endParaRPr kumimoji="1" lang="zh-HK" altLang="en-US"/>
          </a:p>
        </p:txBody>
      </p:sp>
    </p:spTree>
    <p:extLst>
      <p:ext uri="{BB962C8B-B14F-4D97-AF65-F5344CB8AC3E}">
        <p14:creationId xmlns:p14="http://schemas.microsoft.com/office/powerpoint/2010/main" val="3972914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7C9130-F38B-8601-7139-4867A6120276}"/>
              </a:ext>
            </a:extLst>
          </p:cNvPr>
          <p:cNvSpPr>
            <a:spLocks noGrp="1"/>
          </p:cNvSpPr>
          <p:nvPr>
            <p:ph type="title"/>
          </p:nvPr>
        </p:nvSpPr>
        <p:spPr>
          <a:xfrm>
            <a:off x="628650" y="241559"/>
            <a:ext cx="7886700" cy="573988"/>
          </a:xfrm>
        </p:spPr>
        <p:txBody>
          <a:bodyPr>
            <a:normAutofit/>
          </a:bodyPr>
          <a:lstStyle/>
          <a:p>
            <a:r>
              <a:rPr lang="en-US" altLang="zh-HK" sz="3200" dirty="0"/>
              <a:t>1. </a:t>
            </a:r>
            <a:r>
              <a:rPr lang="zh-HK" altLang="zh-HK" sz="3200" dirty="0"/>
              <a:t>活動</a:t>
            </a:r>
            <a:r>
              <a:rPr lang="en-US" altLang="zh-HK" sz="3200" dirty="0"/>
              <a:t>(Activity)</a:t>
            </a:r>
            <a:r>
              <a:rPr lang="zh-HK" altLang="zh-HK" sz="3200" dirty="0"/>
              <a:t>：</a:t>
            </a:r>
            <a:endParaRPr kumimoji="1" lang="zh-HK" altLang="en-US" sz="3200" dirty="0"/>
          </a:p>
        </p:txBody>
      </p:sp>
      <p:sp>
        <p:nvSpPr>
          <p:cNvPr id="3" name="內容版面配置區 2">
            <a:extLst>
              <a:ext uri="{FF2B5EF4-FFF2-40B4-BE49-F238E27FC236}">
                <a16:creationId xmlns:a16="http://schemas.microsoft.com/office/drawing/2014/main" id="{0ECD0D28-FFE9-0933-66F3-FE853278A7AF}"/>
              </a:ext>
            </a:extLst>
          </p:cNvPr>
          <p:cNvSpPr>
            <a:spLocks noGrp="1"/>
          </p:cNvSpPr>
          <p:nvPr>
            <p:ph idx="1"/>
          </p:nvPr>
        </p:nvSpPr>
        <p:spPr>
          <a:xfrm>
            <a:off x="628650" y="815547"/>
            <a:ext cx="8292928" cy="2613453"/>
          </a:xfrm>
        </p:spPr>
        <p:txBody>
          <a:bodyPr>
            <a:normAutofit/>
          </a:bodyPr>
          <a:lstStyle/>
          <a:p>
            <a:pPr marL="0" indent="0">
              <a:buNone/>
            </a:pPr>
            <a:r>
              <a:rPr lang="zh-HK" altLang="zh-HK" dirty="0"/>
              <a:t>中國民間傳統為長壽老人慶</a:t>
            </a:r>
            <a:r>
              <a:rPr lang="zh-TW" altLang="zh-HK" dirty="0"/>
              <a:t>祝</a:t>
            </a:r>
            <a:r>
              <a:rPr lang="zh-HK" altLang="zh-HK" dirty="0"/>
              <a:t>生日時，會準備各種寓意長壽的食品，例如壽桃、壽麫等。</a:t>
            </a:r>
            <a:r>
              <a:rPr lang="en-US" altLang="zh-HK" dirty="0"/>
              <a:t>(According to the Chinese custom, various kinds of food stuffs conveying the wish for longevity, such as “longevity peaches” and “longevity noodle”, would be prepared to celebrate the elders’ birthdays.)</a:t>
            </a:r>
          </a:p>
          <a:p>
            <a:pPr marL="0" indent="0">
              <a:buNone/>
            </a:pPr>
            <a:endParaRPr lang="zh-TW" altLang="zh-HK" dirty="0"/>
          </a:p>
          <a:p>
            <a:pPr marL="0" indent="0">
              <a:buNone/>
            </a:pPr>
            <a:endParaRPr lang="zh-TW" altLang="zh-HK" dirty="0"/>
          </a:p>
          <a:p>
            <a:endParaRPr kumimoji="1" lang="zh-HK" altLang="en-US" dirty="0"/>
          </a:p>
        </p:txBody>
      </p:sp>
      <p:sp>
        <p:nvSpPr>
          <p:cNvPr id="4" name="文字方塊 3">
            <a:extLst>
              <a:ext uri="{FF2B5EF4-FFF2-40B4-BE49-F238E27FC236}">
                <a16:creationId xmlns:a16="http://schemas.microsoft.com/office/drawing/2014/main" id="{6895F99E-E4B9-2E28-472B-89B848EBD127}"/>
              </a:ext>
            </a:extLst>
          </p:cNvPr>
          <p:cNvSpPr txBox="1"/>
          <p:nvPr/>
        </p:nvSpPr>
        <p:spPr>
          <a:xfrm>
            <a:off x="628650" y="4548274"/>
            <a:ext cx="7786301" cy="2092881"/>
          </a:xfrm>
          <a:prstGeom prst="rect">
            <a:avLst/>
          </a:prstGeom>
          <a:noFill/>
        </p:spPr>
        <p:txBody>
          <a:bodyPr wrap="square" rtlCol="0">
            <a:spAutoFit/>
          </a:bodyPr>
          <a:lstStyle/>
          <a:p>
            <a:r>
              <a:rPr lang="zh-HK" altLang="zh-HK" sz="2800" dirty="0"/>
              <a:t>請你幫乾隆帝設計一件具特色的生日禮物送給他的母親。請把你的構思畫出來吧！</a:t>
            </a:r>
            <a:r>
              <a:rPr lang="en-US" altLang="zh-HK" sz="2800" dirty="0"/>
              <a:t>(Please help Emperor Qianlong design a special birthday gift for his mother. Put down your idea in drawing!)</a:t>
            </a:r>
            <a:endParaRPr lang="zh-TW" altLang="zh-HK" sz="2800" dirty="0"/>
          </a:p>
          <a:p>
            <a:endParaRPr kumimoji="1" lang="zh-HK" altLang="en-US" dirty="0"/>
          </a:p>
        </p:txBody>
      </p:sp>
      <p:sp>
        <p:nvSpPr>
          <p:cNvPr id="5" name="文字方塊 4">
            <a:extLst>
              <a:ext uri="{FF2B5EF4-FFF2-40B4-BE49-F238E27FC236}">
                <a16:creationId xmlns:a16="http://schemas.microsoft.com/office/drawing/2014/main" id="{F21023F5-F124-3873-79A9-E238A4B89A8D}"/>
              </a:ext>
            </a:extLst>
          </p:cNvPr>
          <p:cNvSpPr txBox="1"/>
          <p:nvPr/>
        </p:nvSpPr>
        <p:spPr>
          <a:xfrm>
            <a:off x="628650" y="3317168"/>
            <a:ext cx="7886700" cy="1231106"/>
          </a:xfrm>
          <a:prstGeom prst="rect">
            <a:avLst/>
          </a:prstGeom>
          <a:noFill/>
        </p:spPr>
        <p:txBody>
          <a:bodyPr wrap="square" rtlCol="0">
            <a:spAutoFit/>
          </a:bodyPr>
          <a:lstStyle/>
          <a:p>
            <a:r>
              <a:rPr lang="zh-HK" altLang="zh-HK" sz="2800" dirty="0"/>
              <a:t>你們國家有甚麼象徵長壽的禮物？</a:t>
            </a:r>
            <a:r>
              <a:rPr lang="en-US" altLang="zh-HK" sz="2800" dirty="0"/>
              <a:t>(What kinds of presents that signify “longevity” in your country?)</a:t>
            </a:r>
          </a:p>
          <a:p>
            <a:endParaRPr kumimoji="1" lang="zh-HK" altLang="en-US" dirty="0"/>
          </a:p>
        </p:txBody>
      </p:sp>
      <p:sp>
        <p:nvSpPr>
          <p:cNvPr id="6" name="Slide Number Placeholder 5"/>
          <p:cNvSpPr>
            <a:spLocks noGrp="1"/>
          </p:cNvSpPr>
          <p:nvPr>
            <p:ph type="sldNum" sz="quarter" idx="12"/>
          </p:nvPr>
        </p:nvSpPr>
        <p:spPr/>
        <p:txBody>
          <a:bodyPr/>
          <a:lstStyle/>
          <a:p>
            <a:fld id="{78CD4315-06FD-E848-B5E8-0943C9240EC2}" type="slidenum">
              <a:rPr kumimoji="1" lang="zh-HK" altLang="en-US" smtClean="0"/>
              <a:t>29</a:t>
            </a:fld>
            <a:endParaRPr kumimoji="1" lang="zh-HK" altLang="en-US"/>
          </a:p>
        </p:txBody>
      </p:sp>
    </p:spTree>
    <p:extLst>
      <p:ext uri="{BB962C8B-B14F-4D97-AF65-F5344CB8AC3E}">
        <p14:creationId xmlns:p14="http://schemas.microsoft.com/office/powerpoint/2010/main" val="283987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3D9C9D-0955-BE95-BC50-196872957D0F}"/>
              </a:ext>
            </a:extLst>
          </p:cNvPr>
          <p:cNvSpPr>
            <a:spLocks noGrp="1"/>
          </p:cNvSpPr>
          <p:nvPr>
            <p:ph type="title"/>
          </p:nvPr>
        </p:nvSpPr>
        <p:spPr/>
        <p:txBody>
          <a:bodyPr>
            <a:normAutofit/>
          </a:bodyPr>
          <a:lstStyle/>
          <a:p>
            <a:r>
              <a:rPr lang="zh-HK" altLang="zh-HK" sz="3600" dirty="0"/>
              <a:t>本節關鍵詞 </a:t>
            </a:r>
            <a:r>
              <a:rPr lang="en-US" altLang="zh-HK" sz="3600" dirty="0"/>
              <a:t>(Key Terms)</a:t>
            </a:r>
            <a:endParaRPr kumimoji="1" lang="zh-HK" altLang="en-US" sz="3600" dirty="0"/>
          </a:p>
        </p:txBody>
      </p:sp>
      <p:graphicFrame>
        <p:nvGraphicFramePr>
          <p:cNvPr id="4" name="表格 4">
            <a:extLst>
              <a:ext uri="{FF2B5EF4-FFF2-40B4-BE49-F238E27FC236}">
                <a16:creationId xmlns:a16="http://schemas.microsoft.com/office/drawing/2014/main" id="{860DAB7E-B2DA-CA14-BEE5-34712B66B38A}"/>
              </a:ext>
            </a:extLst>
          </p:cNvPr>
          <p:cNvGraphicFramePr>
            <a:graphicFrameLocks noGrp="1"/>
          </p:cNvGraphicFramePr>
          <p:nvPr>
            <p:ph idx="1"/>
            <p:extLst>
              <p:ext uri="{D42A27DB-BD31-4B8C-83A1-F6EECF244321}">
                <p14:modId xmlns:p14="http://schemas.microsoft.com/office/powerpoint/2010/main" val="1157572012"/>
              </p:ext>
            </p:extLst>
          </p:nvPr>
        </p:nvGraphicFramePr>
        <p:xfrm>
          <a:off x="628650" y="1532238"/>
          <a:ext cx="7886700" cy="4863757"/>
        </p:xfrm>
        <a:graphic>
          <a:graphicData uri="http://schemas.openxmlformats.org/drawingml/2006/table">
            <a:tbl>
              <a:tblPr firstRow="1" bandRow="1">
                <a:tableStyleId>{5C22544A-7EE6-4342-B048-85BDC9FD1C3A}</a:tableStyleId>
              </a:tblPr>
              <a:tblGrid>
                <a:gridCol w="619382">
                  <a:extLst>
                    <a:ext uri="{9D8B030D-6E8A-4147-A177-3AD203B41FA5}">
                      <a16:colId xmlns:a16="http://schemas.microsoft.com/office/drawing/2014/main" val="2890181636"/>
                    </a:ext>
                  </a:extLst>
                </a:gridCol>
                <a:gridCol w="2471352">
                  <a:extLst>
                    <a:ext uri="{9D8B030D-6E8A-4147-A177-3AD203B41FA5}">
                      <a16:colId xmlns:a16="http://schemas.microsoft.com/office/drawing/2014/main" val="59977444"/>
                    </a:ext>
                  </a:extLst>
                </a:gridCol>
                <a:gridCol w="2434281">
                  <a:extLst>
                    <a:ext uri="{9D8B030D-6E8A-4147-A177-3AD203B41FA5}">
                      <a16:colId xmlns:a16="http://schemas.microsoft.com/office/drawing/2014/main" val="1101631617"/>
                    </a:ext>
                  </a:extLst>
                </a:gridCol>
                <a:gridCol w="2361685">
                  <a:extLst>
                    <a:ext uri="{9D8B030D-6E8A-4147-A177-3AD203B41FA5}">
                      <a16:colId xmlns:a16="http://schemas.microsoft.com/office/drawing/2014/main" val="3681741416"/>
                    </a:ext>
                  </a:extLst>
                </a:gridCol>
              </a:tblGrid>
              <a:tr h="469557">
                <a:tc>
                  <a:txBody>
                    <a:bodyPr/>
                    <a:lstStyle/>
                    <a:p>
                      <a:endParaRPr lang="zh-HK" altLang="en-US"/>
                    </a:p>
                  </a:txBody>
                  <a:tcPr/>
                </a:tc>
                <a:tc>
                  <a:txBody>
                    <a:bodyPr/>
                    <a:lstStyle/>
                    <a:p>
                      <a:r>
                        <a:rPr lang="zh-HK" altLang="zh-HK" sz="1800" b="1" kern="1200" dirty="0">
                          <a:solidFill>
                            <a:schemeClr val="lt1"/>
                          </a:solidFill>
                          <a:effectLst/>
                          <a:latin typeface="+mn-lt"/>
                          <a:ea typeface="+mn-ea"/>
                          <a:cs typeface="+mn-cs"/>
                        </a:rPr>
                        <a:t>英文詞彙</a:t>
                      </a:r>
                      <a:r>
                        <a:rPr lang="zh-TW" altLang="zh-HK" dirty="0">
                          <a:effectLst/>
                        </a:rPr>
                        <a:t> </a:t>
                      </a:r>
                      <a:endParaRPr lang="zh-HK" altLang="en-US" dirty="0"/>
                    </a:p>
                  </a:txBody>
                  <a:tcPr/>
                </a:tc>
                <a:tc>
                  <a:txBody>
                    <a:bodyPr/>
                    <a:lstStyle/>
                    <a:p>
                      <a:r>
                        <a:rPr lang="zh-HK" altLang="zh-HK" sz="1800" b="1" kern="1200" dirty="0">
                          <a:solidFill>
                            <a:schemeClr val="lt1"/>
                          </a:solidFill>
                          <a:effectLst/>
                          <a:latin typeface="+mn-lt"/>
                          <a:ea typeface="+mn-ea"/>
                          <a:cs typeface="+mn-cs"/>
                        </a:rPr>
                        <a:t>中文詞彙</a:t>
                      </a:r>
                      <a:r>
                        <a:rPr lang="en-US" altLang="zh-HK" sz="1800" b="1" kern="1200" dirty="0">
                          <a:solidFill>
                            <a:schemeClr val="lt1"/>
                          </a:solidFill>
                          <a:effectLst/>
                          <a:latin typeface="+mn-lt"/>
                          <a:ea typeface="+mn-ea"/>
                          <a:cs typeface="+mn-cs"/>
                        </a:rPr>
                        <a:t>/</a:t>
                      </a:r>
                      <a:r>
                        <a:rPr lang="zh-HK" altLang="zh-HK" sz="1800" b="1" kern="1200" dirty="0">
                          <a:solidFill>
                            <a:schemeClr val="lt1"/>
                          </a:solidFill>
                          <a:effectLst/>
                          <a:latin typeface="+mn-lt"/>
                          <a:ea typeface="+mn-ea"/>
                          <a:cs typeface="+mn-cs"/>
                        </a:rPr>
                        <a:t>粵語拼音</a:t>
                      </a:r>
                      <a:r>
                        <a:rPr lang="zh-TW" altLang="zh-HK" dirty="0">
                          <a:effectLst/>
                        </a:rPr>
                        <a:t> </a:t>
                      </a:r>
                      <a:endParaRPr lang="zh-HK" altLang="en-US" dirty="0"/>
                    </a:p>
                  </a:txBody>
                  <a:tcPr/>
                </a:tc>
                <a:tc>
                  <a:txBody>
                    <a:bodyPr/>
                    <a:lstStyle/>
                    <a:p>
                      <a:r>
                        <a:rPr lang="zh-HK" altLang="zh-HK" sz="1800" b="1" kern="1200" dirty="0">
                          <a:solidFill>
                            <a:schemeClr val="lt1"/>
                          </a:solidFill>
                          <a:effectLst/>
                          <a:latin typeface="+mn-lt"/>
                          <a:ea typeface="+mn-ea"/>
                          <a:cs typeface="+mn-cs"/>
                        </a:rPr>
                        <a:t>中文詞彙</a:t>
                      </a:r>
                      <a:r>
                        <a:rPr lang="en-US" altLang="zh-HK" sz="1800" b="1" kern="1200" dirty="0">
                          <a:solidFill>
                            <a:schemeClr val="lt1"/>
                          </a:solidFill>
                          <a:effectLst/>
                          <a:latin typeface="+mn-lt"/>
                          <a:ea typeface="+mn-ea"/>
                          <a:cs typeface="+mn-cs"/>
                        </a:rPr>
                        <a:t>/</a:t>
                      </a:r>
                      <a:r>
                        <a:rPr lang="zh-HK" altLang="zh-HK" sz="1800" b="1" kern="1200" dirty="0">
                          <a:solidFill>
                            <a:schemeClr val="lt1"/>
                          </a:solidFill>
                          <a:effectLst/>
                          <a:latin typeface="+mn-lt"/>
                          <a:ea typeface="+mn-ea"/>
                          <a:cs typeface="+mn-cs"/>
                        </a:rPr>
                        <a:t>普通話拼音</a:t>
                      </a:r>
                      <a:r>
                        <a:rPr lang="zh-TW" altLang="zh-HK" dirty="0">
                          <a:effectLst/>
                        </a:rPr>
                        <a:t> </a:t>
                      </a:r>
                      <a:endParaRPr lang="zh-HK" altLang="en-US" dirty="0"/>
                    </a:p>
                  </a:txBody>
                  <a:tcPr/>
                </a:tc>
                <a:extLst>
                  <a:ext uri="{0D108BD9-81ED-4DB2-BD59-A6C34878D82A}">
                    <a16:rowId xmlns:a16="http://schemas.microsoft.com/office/drawing/2014/main" val="3647111190"/>
                  </a:ext>
                </a:extLst>
              </a:tr>
              <a:tr h="370840">
                <a:tc>
                  <a:txBody>
                    <a:bodyPr/>
                    <a:lstStyle/>
                    <a:p>
                      <a:r>
                        <a:rPr lang="en-US" altLang="zh-HK" dirty="0"/>
                        <a:t>7</a:t>
                      </a:r>
                      <a:endParaRPr lang="zh-HK" altLang="en-US" dirty="0"/>
                    </a:p>
                  </a:txBody>
                  <a:tcPr/>
                </a:tc>
                <a:tc>
                  <a:txBody>
                    <a:bodyPr/>
                    <a:lstStyle/>
                    <a:p>
                      <a:r>
                        <a:rPr lang="en-US" altLang="zh-HK" sz="1800" kern="1200" dirty="0">
                          <a:solidFill>
                            <a:schemeClr val="dk1"/>
                          </a:solidFill>
                          <a:effectLst/>
                          <a:latin typeface="+mn-lt"/>
                          <a:ea typeface="+mn-ea"/>
                          <a:cs typeface="+mn-cs"/>
                        </a:rPr>
                        <a:t>Ten Great Campaigns</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十全武功</a:t>
                      </a:r>
                      <a:r>
                        <a:rPr lang="en-US" altLang="zh-HK" sz="1800" kern="1200" dirty="0">
                          <a:solidFill>
                            <a:schemeClr val="dk1"/>
                          </a:solidFill>
                          <a:effectLst/>
                          <a:latin typeface="+mn-lt"/>
                          <a:ea typeface="+mn-ea"/>
                          <a:cs typeface="+mn-cs"/>
                        </a:rPr>
                        <a:t>(sap6 cyun4 mou5 gung1)</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十全武功</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shí</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quán</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wǔ</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gōng</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1791940586"/>
                  </a:ext>
                </a:extLst>
              </a:tr>
              <a:tr h="370840">
                <a:tc>
                  <a:txBody>
                    <a:bodyPr/>
                    <a:lstStyle/>
                    <a:p>
                      <a:r>
                        <a:rPr lang="en-US" altLang="zh-HK" dirty="0"/>
                        <a:t>8</a:t>
                      </a:r>
                      <a:endParaRPr lang="zh-HK" altLang="en-US" dirty="0"/>
                    </a:p>
                  </a:txBody>
                  <a:tcPr/>
                </a:tc>
                <a:tc>
                  <a:txBody>
                    <a:bodyPr/>
                    <a:lstStyle/>
                    <a:p>
                      <a:r>
                        <a:rPr lang="en-US" altLang="zh-HK" sz="1800" kern="1200" dirty="0" err="1">
                          <a:solidFill>
                            <a:schemeClr val="dk1"/>
                          </a:solidFill>
                          <a:effectLst/>
                          <a:latin typeface="+mn-lt"/>
                          <a:ea typeface="+mn-ea"/>
                          <a:cs typeface="+mn-cs"/>
                        </a:rPr>
                        <a:t>Heshen</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和珅</a:t>
                      </a:r>
                      <a:r>
                        <a:rPr lang="en-US" altLang="zh-HK" sz="1800" kern="1200" dirty="0">
                          <a:solidFill>
                            <a:schemeClr val="dk1"/>
                          </a:solidFill>
                          <a:effectLst/>
                          <a:latin typeface="+mn-lt"/>
                          <a:ea typeface="+mn-ea"/>
                          <a:cs typeface="+mn-cs"/>
                        </a:rPr>
                        <a:t>(wo4 san1)</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和珅</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Héshēn</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1988743926"/>
                  </a:ext>
                </a:extLst>
              </a:tr>
              <a:tr h="370840">
                <a:tc>
                  <a:txBody>
                    <a:bodyPr/>
                    <a:lstStyle/>
                    <a:p>
                      <a:r>
                        <a:rPr lang="en-US" altLang="zh-HK" dirty="0"/>
                        <a:t>9</a:t>
                      </a:r>
                      <a:endParaRPr lang="zh-HK" altLang="en-US" dirty="0"/>
                    </a:p>
                  </a:txBody>
                  <a:tcPr/>
                </a:tc>
                <a:tc>
                  <a:txBody>
                    <a:bodyPr/>
                    <a:lstStyle/>
                    <a:p>
                      <a:r>
                        <a:rPr lang="en-US" altLang="zh-HK" sz="1800" kern="1200" dirty="0">
                          <a:solidFill>
                            <a:schemeClr val="dk1"/>
                          </a:solidFill>
                          <a:effectLst/>
                          <a:latin typeface="+mn-lt"/>
                          <a:ea typeface="+mn-ea"/>
                          <a:cs typeface="+mn-cs"/>
                        </a:rPr>
                        <a:t>The First Opium War</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第一次鴉片戰爭</a:t>
                      </a:r>
                      <a:r>
                        <a:rPr lang="en-US" altLang="zh-HK" sz="1800" kern="1200" dirty="0">
                          <a:solidFill>
                            <a:schemeClr val="dk1"/>
                          </a:solidFill>
                          <a:effectLst/>
                          <a:latin typeface="+mn-lt"/>
                          <a:ea typeface="+mn-ea"/>
                          <a:cs typeface="+mn-cs"/>
                        </a:rPr>
                        <a:t>(dai6 jat1 ci3 aa1 pin3 zin3 zang1)</a:t>
                      </a:r>
                      <a:r>
                        <a:rPr lang="zh-TW" altLang="zh-HK" dirty="0">
                          <a:effectLst/>
                        </a:rPr>
                        <a:t> </a:t>
                      </a:r>
                      <a:endParaRPr lang="zh-HK"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zh-HK" sz="1800" kern="1200" dirty="0">
                          <a:solidFill>
                            <a:schemeClr val="dk1"/>
                          </a:solidFill>
                          <a:effectLst/>
                          <a:latin typeface="+mn-lt"/>
                          <a:ea typeface="+mn-ea"/>
                          <a:cs typeface="+mn-cs"/>
                        </a:rPr>
                        <a:t>第一次鴉片戰爭</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dì</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yī</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cì</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yā</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piàn</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zhàn</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zhēng</a:t>
                      </a:r>
                      <a:r>
                        <a:rPr lang="en-US" altLang="zh-HK" sz="1800" kern="1200" dirty="0">
                          <a:solidFill>
                            <a:schemeClr val="dk1"/>
                          </a:solidFill>
                          <a:effectLst/>
                          <a:latin typeface="+mn-lt"/>
                          <a:ea typeface="+mn-ea"/>
                          <a:cs typeface="+mn-cs"/>
                        </a:rPr>
                        <a:t>)</a:t>
                      </a:r>
                      <a:endParaRPr lang="zh-TW" altLang="zh-HK" sz="1800" kern="1200" dirty="0">
                        <a:solidFill>
                          <a:schemeClr val="dk1"/>
                        </a:solidFill>
                        <a:effectLst/>
                        <a:latin typeface="+mn-lt"/>
                        <a:ea typeface="+mn-ea"/>
                        <a:cs typeface="+mn-cs"/>
                      </a:endParaRPr>
                    </a:p>
                    <a:p>
                      <a:endParaRPr lang="zh-HK" altLang="en-US" dirty="0"/>
                    </a:p>
                  </a:txBody>
                  <a:tcPr/>
                </a:tc>
                <a:extLst>
                  <a:ext uri="{0D108BD9-81ED-4DB2-BD59-A6C34878D82A}">
                    <a16:rowId xmlns:a16="http://schemas.microsoft.com/office/drawing/2014/main" val="3169830618"/>
                  </a:ext>
                </a:extLst>
              </a:tr>
              <a:tr h="370840">
                <a:tc>
                  <a:txBody>
                    <a:bodyPr/>
                    <a:lstStyle/>
                    <a:p>
                      <a:r>
                        <a:rPr lang="en-US" altLang="zh-HK" dirty="0"/>
                        <a:t>10</a:t>
                      </a:r>
                      <a:endParaRPr lang="zh-HK" altLang="en-US" dirty="0"/>
                    </a:p>
                  </a:txBody>
                  <a:tcPr/>
                </a:tc>
                <a:tc>
                  <a:txBody>
                    <a:bodyPr/>
                    <a:lstStyle/>
                    <a:p>
                      <a:r>
                        <a:rPr lang="en-US" altLang="zh-HK" sz="1800" kern="1200" dirty="0">
                          <a:solidFill>
                            <a:schemeClr val="dk1"/>
                          </a:solidFill>
                          <a:effectLst/>
                          <a:latin typeface="+mn-lt"/>
                          <a:ea typeface="+mn-ea"/>
                          <a:cs typeface="+mn-cs"/>
                        </a:rPr>
                        <a:t>The Second Opium War</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第二次鴉片戰爭</a:t>
                      </a:r>
                      <a:r>
                        <a:rPr lang="en-US" altLang="zh-HK" sz="1800" kern="1200" dirty="0">
                          <a:solidFill>
                            <a:schemeClr val="dk1"/>
                          </a:solidFill>
                          <a:effectLst/>
                          <a:latin typeface="+mn-lt"/>
                          <a:ea typeface="+mn-ea"/>
                          <a:cs typeface="+mn-cs"/>
                        </a:rPr>
                        <a:t>(dai6 ji6 ci3 aa1 pin3 zin3 zang1)</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第二次鴉片戰爭</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dì</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èr</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cì</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yā</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piàn</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zhàn</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zhēng</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3312739697"/>
                  </a:ext>
                </a:extLst>
              </a:tr>
              <a:tr h="370840">
                <a:tc>
                  <a:txBody>
                    <a:bodyPr/>
                    <a:lstStyle/>
                    <a:p>
                      <a:r>
                        <a:rPr lang="en-US" altLang="zh-HK" dirty="0"/>
                        <a:t>11</a:t>
                      </a:r>
                      <a:endParaRPr lang="zh-HK" altLang="en-US" dirty="0"/>
                    </a:p>
                  </a:txBody>
                  <a:tcPr/>
                </a:tc>
                <a:tc>
                  <a:txBody>
                    <a:bodyPr/>
                    <a:lstStyle/>
                    <a:p>
                      <a:r>
                        <a:rPr lang="en-US" altLang="zh-HK" sz="1800" kern="1200" dirty="0">
                          <a:solidFill>
                            <a:schemeClr val="dk1"/>
                          </a:solidFill>
                          <a:effectLst/>
                          <a:latin typeface="+mn-lt"/>
                          <a:ea typeface="+mn-ea"/>
                          <a:cs typeface="+mn-cs"/>
                        </a:rPr>
                        <a:t>The Taiping Rebellion</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太平天國之亂</a:t>
                      </a:r>
                      <a:r>
                        <a:rPr lang="en-US" altLang="zh-HK" sz="1800" kern="1200" dirty="0">
                          <a:solidFill>
                            <a:schemeClr val="dk1"/>
                          </a:solidFill>
                          <a:effectLst/>
                          <a:latin typeface="+mn-lt"/>
                          <a:ea typeface="+mn-ea"/>
                          <a:cs typeface="+mn-cs"/>
                        </a:rPr>
                        <a:t>(taai3 ping4 tin1 gwok3 zi1 lyun6)</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太平天國之亂</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Tàipíng</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tiān</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guó</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zhī</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luàn</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3264901736"/>
                  </a:ext>
                </a:extLst>
              </a:tr>
              <a:tr h="370840">
                <a:tc>
                  <a:txBody>
                    <a:bodyPr/>
                    <a:lstStyle/>
                    <a:p>
                      <a:r>
                        <a:rPr lang="en-US" altLang="zh-HK" dirty="0"/>
                        <a:t>12</a:t>
                      </a:r>
                      <a:endParaRPr lang="zh-HK" altLang="en-US" dirty="0"/>
                    </a:p>
                  </a:txBody>
                  <a:tcPr/>
                </a:tc>
                <a:tc>
                  <a:txBody>
                    <a:bodyPr/>
                    <a:lstStyle/>
                    <a:p>
                      <a:r>
                        <a:rPr lang="en-US" altLang="zh-HK" sz="1800" kern="1200" dirty="0">
                          <a:solidFill>
                            <a:schemeClr val="dk1"/>
                          </a:solidFill>
                          <a:effectLst/>
                          <a:latin typeface="+mn-lt"/>
                          <a:ea typeface="+mn-ea"/>
                          <a:cs typeface="+mn-cs"/>
                        </a:rPr>
                        <a:t>Hong </a:t>
                      </a:r>
                      <a:r>
                        <a:rPr lang="en-US" altLang="zh-HK" sz="1800" kern="1200" dirty="0" err="1">
                          <a:solidFill>
                            <a:schemeClr val="dk1"/>
                          </a:solidFill>
                          <a:effectLst/>
                          <a:latin typeface="+mn-lt"/>
                          <a:ea typeface="+mn-ea"/>
                          <a:cs typeface="+mn-cs"/>
                        </a:rPr>
                        <a:t>Xiuquan</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洪秀全</a:t>
                      </a:r>
                      <a:r>
                        <a:rPr lang="en-US" altLang="zh-HK" sz="1800" kern="1200" dirty="0">
                          <a:solidFill>
                            <a:schemeClr val="dk1"/>
                          </a:solidFill>
                          <a:effectLst/>
                          <a:latin typeface="+mn-lt"/>
                          <a:ea typeface="+mn-ea"/>
                          <a:cs typeface="+mn-cs"/>
                        </a:rPr>
                        <a:t>(hung4 sau3 cyun4)</a:t>
                      </a:r>
                      <a:r>
                        <a:rPr lang="zh-TW" altLang="zh-HK" dirty="0">
                          <a:effectLst/>
                        </a:rPr>
                        <a:t> </a:t>
                      </a:r>
                      <a:endParaRPr lang="zh-HK" altLang="en-US" dirty="0"/>
                    </a:p>
                  </a:txBody>
                  <a:tcPr/>
                </a:tc>
                <a:tc>
                  <a:txBody>
                    <a:bodyPr/>
                    <a:lstStyle/>
                    <a:p>
                      <a:r>
                        <a:rPr lang="zh-HK" altLang="zh-HK" sz="1800" kern="1200" dirty="0">
                          <a:solidFill>
                            <a:schemeClr val="dk1"/>
                          </a:solidFill>
                          <a:effectLst/>
                          <a:latin typeface="+mn-lt"/>
                          <a:ea typeface="+mn-ea"/>
                          <a:cs typeface="+mn-cs"/>
                        </a:rPr>
                        <a:t>洪秀全</a:t>
                      </a:r>
                      <a:r>
                        <a:rPr lang="en-US" altLang="zh-HK" sz="1800" kern="1200" dirty="0">
                          <a:solidFill>
                            <a:schemeClr val="dk1"/>
                          </a:solidFill>
                          <a:effectLst/>
                          <a:latin typeface="+mn-lt"/>
                          <a:ea typeface="+mn-ea"/>
                          <a:cs typeface="+mn-cs"/>
                        </a:rPr>
                        <a:t>(</a:t>
                      </a:r>
                      <a:r>
                        <a:rPr lang="en-US" altLang="zh-HK" sz="1800" kern="1200" dirty="0" err="1">
                          <a:solidFill>
                            <a:schemeClr val="dk1"/>
                          </a:solidFill>
                          <a:effectLst/>
                          <a:latin typeface="+mn-lt"/>
                          <a:ea typeface="+mn-ea"/>
                          <a:cs typeface="+mn-cs"/>
                        </a:rPr>
                        <a:t>Hóng</a:t>
                      </a:r>
                      <a:r>
                        <a:rPr lang="en-US" altLang="zh-HK" sz="1800" kern="1200" dirty="0">
                          <a:solidFill>
                            <a:schemeClr val="dk1"/>
                          </a:solidFill>
                          <a:effectLst/>
                          <a:latin typeface="+mn-lt"/>
                          <a:ea typeface="+mn-ea"/>
                          <a:cs typeface="+mn-cs"/>
                        </a:rPr>
                        <a:t> </a:t>
                      </a:r>
                      <a:r>
                        <a:rPr lang="en-US" altLang="zh-HK" sz="1800" kern="1200" dirty="0" err="1">
                          <a:solidFill>
                            <a:schemeClr val="dk1"/>
                          </a:solidFill>
                          <a:effectLst/>
                          <a:latin typeface="+mn-lt"/>
                          <a:ea typeface="+mn-ea"/>
                          <a:cs typeface="+mn-cs"/>
                        </a:rPr>
                        <a:t>Xiùquán</a:t>
                      </a:r>
                      <a:r>
                        <a:rPr lang="en-US" altLang="zh-HK" sz="1800" kern="1200" dirty="0">
                          <a:solidFill>
                            <a:schemeClr val="dk1"/>
                          </a:solidFill>
                          <a:effectLst/>
                          <a:latin typeface="+mn-lt"/>
                          <a:ea typeface="+mn-ea"/>
                          <a:cs typeface="+mn-cs"/>
                        </a:rPr>
                        <a:t>)</a:t>
                      </a:r>
                      <a:r>
                        <a:rPr lang="zh-TW" altLang="zh-HK" dirty="0">
                          <a:effectLst/>
                        </a:rPr>
                        <a:t> </a:t>
                      </a:r>
                      <a:endParaRPr lang="zh-HK" altLang="en-US" dirty="0"/>
                    </a:p>
                  </a:txBody>
                  <a:tcPr/>
                </a:tc>
                <a:extLst>
                  <a:ext uri="{0D108BD9-81ED-4DB2-BD59-A6C34878D82A}">
                    <a16:rowId xmlns:a16="http://schemas.microsoft.com/office/drawing/2014/main" val="3190266603"/>
                  </a:ext>
                </a:extLst>
              </a:tr>
            </a:tbl>
          </a:graphicData>
        </a:graphic>
      </p:graphicFrame>
      <p:sp>
        <p:nvSpPr>
          <p:cNvPr id="3" name="Slide Number Placeholder 2"/>
          <p:cNvSpPr>
            <a:spLocks noGrp="1"/>
          </p:cNvSpPr>
          <p:nvPr>
            <p:ph type="sldNum" sz="quarter" idx="12"/>
          </p:nvPr>
        </p:nvSpPr>
        <p:spPr/>
        <p:txBody>
          <a:bodyPr/>
          <a:lstStyle/>
          <a:p>
            <a:fld id="{78CD4315-06FD-E848-B5E8-0943C9240EC2}" type="slidenum">
              <a:rPr kumimoji="1" lang="zh-HK" altLang="en-US" smtClean="0"/>
              <a:t>3</a:t>
            </a:fld>
            <a:endParaRPr kumimoji="1" lang="zh-HK" altLang="en-US"/>
          </a:p>
        </p:txBody>
      </p:sp>
    </p:spTree>
    <p:extLst>
      <p:ext uri="{BB962C8B-B14F-4D97-AF65-F5344CB8AC3E}">
        <p14:creationId xmlns:p14="http://schemas.microsoft.com/office/powerpoint/2010/main" val="2657876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8393AD-2C8C-3F2C-87C8-BD032AFC414A}"/>
              </a:ext>
            </a:extLst>
          </p:cNvPr>
          <p:cNvSpPr>
            <a:spLocks noGrp="1"/>
          </p:cNvSpPr>
          <p:nvPr>
            <p:ph type="title"/>
          </p:nvPr>
        </p:nvSpPr>
        <p:spPr>
          <a:xfrm>
            <a:off x="628650" y="142705"/>
            <a:ext cx="7886700" cy="697554"/>
          </a:xfrm>
        </p:spPr>
        <p:txBody>
          <a:bodyPr>
            <a:normAutofit/>
          </a:bodyPr>
          <a:lstStyle/>
          <a:p>
            <a:r>
              <a:rPr lang="zh-HK" altLang="zh-HK" sz="3200" b="1" dirty="0"/>
              <a:t>資料三：和珅</a:t>
            </a:r>
            <a:r>
              <a:rPr lang="en-US" altLang="zh-HK" sz="3200" b="1" dirty="0"/>
              <a:t>(Source </a:t>
            </a:r>
            <a:r>
              <a:rPr lang="en-US" altLang="zh-HK" sz="3200" b="1" dirty="0" err="1"/>
              <a:t>C:Heshen</a:t>
            </a:r>
            <a:r>
              <a:rPr lang="en-US" altLang="zh-HK" sz="3200" b="1" dirty="0"/>
              <a:t>)</a:t>
            </a:r>
            <a:endParaRPr kumimoji="1" lang="zh-HK" altLang="en-US" sz="3200" dirty="0"/>
          </a:p>
        </p:txBody>
      </p:sp>
      <p:sp>
        <p:nvSpPr>
          <p:cNvPr id="3" name="內容版面配置區 2">
            <a:extLst>
              <a:ext uri="{FF2B5EF4-FFF2-40B4-BE49-F238E27FC236}">
                <a16:creationId xmlns:a16="http://schemas.microsoft.com/office/drawing/2014/main" id="{67B481DC-FC43-92D1-5CE8-E1174F0A716D}"/>
              </a:ext>
            </a:extLst>
          </p:cNvPr>
          <p:cNvSpPr>
            <a:spLocks noGrp="1"/>
          </p:cNvSpPr>
          <p:nvPr>
            <p:ph idx="1"/>
          </p:nvPr>
        </p:nvSpPr>
        <p:spPr>
          <a:xfrm>
            <a:off x="628650" y="840259"/>
            <a:ext cx="7886700" cy="5126639"/>
          </a:xfrm>
        </p:spPr>
        <p:txBody>
          <a:bodyPr/>
          <a:lstStyle/>
          <a:p>
            <a:pPr marL="0" indent="0">
              <a:buNone/>
            </a:pPr>
            <a:r>
              <a:rPr lang="zh-HK" altLang="zh-HK" sz="2000" dirty="0"/>
              <a:t>乾隆後期，貪污盛行。乾隆帝寵信和珅，他是中國最著名的貪官。</a:t>
            </a:r>
            <a:r>
              <a:rPr lang="en-US" altLang="zh-HK" sz="2000" dirty="0"/>
              <a:t>(Rampant corruptions occurred during the later years of Emperor Qianlong's reign. Emperor Qianlong trusted </a:t>
            </a:r>
            <a:r>
              <a:rPr lang="en-US" altLang="zh-HK" sz="2000" dirty="0" err="1"/>
              <a:t>Heshen</a:t>
            </a:r>
            <a:r>
              <a:rPr lang="en-US" altLang="zh-HK" sz="2000" dirty="0"/>
              <a:t>. He was the most corrupt official in the Chinese history.)</a:t>
            </a:r>
            <a:endParaRPr lang="zh-TW" altLang="zh-HK" sz="2000" dirty="0"/>
          </a:p>
          <a:p>
            <a:pPr marL="0" indent="0">
              <a:buNone/>
            </a:pPr>
            <a:endParaRPr kumimoji="1" lang="zh-HK" altLang="en-US" dirty="0"/>
          </a:p>
        </p:txBody>
      </p:sp>
      <p:sp>
        <p:nvSpPr>
          <p:cNvPr id="5" name="文字方塊 4">
            <a:extLst>
              <a:ext uri="{FF2B5EF4-FFF2-40B4-BE49-F238E27FC236}">
                <a16:creationId xmlns:a16="http://schemas.microsoft.com/office/drawing/2014/main" id="{1AC3D62C-EC0C-3106-4DAC-609CCBAB011E}"/>
              </a:ext>
            </a:extLst>
          </p:cNvPr>
          <p:cNvSpPr txBox="1"/>
          <p:nvPr/>
        </p:nvSpPr>
        <p:spPr>
          <a:xfrm>
            <a:off x="3880022" y="2302927"/>
            <a:ext cx="4399005" cy="2831544"/>
          </a:xfrm>
          <a:prstGeom prst="rect">
            <a:avLst/>
          </a:prstGeom>
          <a:noFill/>
        </p:spPr>
        <p:txBody>
          <a:bodyPr wrap="square" rtlCol="0">
            <a:spAutoFit/>
          </a:bodyPr>
          <a:lstStyle/>
          <a:p>
            <a:r>
              <a:rPr lang="en-US" altLang="zh-HK" sz="2000" dirty="0"/>
              <a:t>2. </a:t>
            </a:r>
            <a:r>
              <a:rPr lang="zh-HK" altLang="zh-HK" sz="2000" dirty="0"/>
              <a:t>和珅是哪一位清朝皇帝時期的貪官？請圈出答案。</a:t>
            </a:r>
            <a:r>
              <a:rPr lang="en-US" altLang="zh-HK" sz="2000" dirty="0"/>
              <a:t>(Which period did the most corrupt official in the Qing Dynasty, </a:t>
            </a:r>
            <a:r>
              <a:rPr lang="en-US" altLang="zh-HK" sz="2000" dirty="0" err="1"/>
              <a:t>Heshen</a:t>
            </a:r>
            <a:r>
              <a:rPr lang="en-US" altLang="zh-HK" sz="2000" dirty="0"/>
              <a:t>, live? Circle your answer.)</a:t>
            </a:r>
            <a:endParaRPr lang="zh-TW" altLang="zh-HK" sz="2000" dirty="0"/>
          </a:p>
          <a:p>
            <a:r>
              <a:rPr lang="en-US" altLang="zh-HK" sz="2000" dirty="0"/>
              <a:t>A. </a:t>
            </a:r>
            <a:r>
              <a:rPr lang="zh-HK" altLang="zh-HK" sz="2000" dirty="0"/>
              <a:t>康熙帝</a:t>
            </a:r>
            <a:r>
              <a:rPr lang="en-US" altLang="zh-HK" sz="2000" dirty="0"/>
              <a:t>(Emperor Kangxi)</a:t>
            </a:r>
            <a:endParaRPr lang="zh-TW" altLang="zh-HK" sz="2000" dirty="0"/>
          </a:p>
          <a:p>
            <a:r>
              <a:rPr lang="en-US" altLang="zh-HK" sz="2000" dirty="0"/>
              <a:t>B. </a:t>
            </a:r>
            <a:r>
              <a:rPr lang="zh-HK" altLang="zh-HK" sz="2000" dirty="0"/>
              <a:t>雍正帝</a:t>
            </a:r>
            <a:r>
              <a:rPr lang="en-US" altLang="zh-HK" sz="2000" dirty="0"/>
              <a:t>(Emperor </a:t>
            </a:r>
            <a:r>
              <a:rPr lang="en-US" altLang="zh-HK" sz="2000" dirty="0" err="1"/>
              <a:t>Yongzheng</a:t>
            </a:r>
            <a:r>
              <a:rPr lang="en-US" altLang="zh-HK" sz="2000" dirty="0"/>
              <a:t>)</a:t>
            </a:r>
            <a:endParaRPr lang="zh-TW" altLang="zh-HK" sz="2000" dirty="0"/>
          </a:p>
          <a:p>
            <a:r>
              <a:rPr lang="en-US" altLang="zh-HK" sz="2000" dirty="0"/>
              <a:t>C. </a:t>
            </a:r>
            <a:r>
              <a:rPr lang="zh-HK" altLang="zh-HK" sz="2000" dirty="0"/>
              <a:t>乾隆帝</a:t>
            </a:r>
            <a:r>
              <a:rPr lang="en-US" altLang="zh-HK" sz="2000" dirty="0"/>
              <a:t>(Emperor Qianlong)</a:t>
            </a:r>
            <a:endParaRPr lang="zh-TW" altLang="zh-HK" sz="2000" dirty="0"/>
          </a:p>
          <a:p>
            <a:r>
              <a:rPr lang="en-US" altLang="zh-HK" sz="2000" dirty="0"/>
              <a:t>D. </a:t>
            </a:r>
            <a:r>
              <a:rPr lang="zh-HK" altLang="zh-HK" sz="2000" dirty="0"/>
              <a:t>嘉慶帝</a:t>
            </a:r>
            <a:r>
              <a:rPr lang="en-US" altLang="zh-HK" sz="2000" dirty="0"/>
              <a:t>(Emperor </a:t>
            </a:r>
            <a:r>
              <a:rPr lang="en-US" altLang="zh-HK" sz="2000" dirty="0" err="1"/>
              <a:t>Jiaqing</a:t>
            </a:r>
            <a:r>
              <a:rPr lang="en-US" altLang="zh-HK" sz="2000" dirty="0"/>
              <a:t>)</a:t>
            </a:r>
            <a:endParaRPr lang="zh-TW" altLang="zh-HK" sz="2000" dirty="0"/>
          </a:p>
          <a:p>
            <a:endParaRPr kumimoji="1" lang="zh-HK" altLang="en-US" dirty="0"/>
          </a:p>
        </p:txBody>
      </p:sp>
      <p:sp>
        <p:nvSpPr>
          <p:cNvPr id="6" name="矩形 5">
            <a:extLst>
              <a:ext uri="{FF2B5EF4-FFF2-40B4-BE49-F238E27FC236}">
                <a16:creationId xmlns:a16="http://schemas.microsoft.com/office/drawing/2014/main" id="{AC0EA923-B238-9BAB-235B-F753E6194836}"/>
              </a:ext>
            </a:extLst>
          </p:cNvPr>
          <p:cNvSpPr/>
          <p:nvPr/>
        </p:nvSpPr>
        <p:spPr>
          <a:xfrm>
            <a:off x="3930993" y="4229699"/>
            <a:ext cx="3108634" cy="267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30</a:t>
            </a:fld>
            <a:endParaRPr kumimoji="1" lang="zh-HK" altLang="en-US"/>
          </a:p>
        </p:txBody>
      </p:sp>
      <p:pic>
        <p:nvPicPr>
          <p:cNvPr id="7" name="Picture 6"/>
          <p:cNvPicPr>
            <a:picLocks noChangeAspect="1"/>
          </p:cNvPicPr>
          <p:nvPr/>
        </p:nvPicPr>
        <p:blipFill>
          <a:blip r:embed="rId2"/>
          <a:stretch>
            <a:fillRect/>
          </a:stretch>
        </p:blipFill>
        <p:spPr>
          <a:xfrm>
            <a:off x="687731" y="1970985"/>
            <a:ext cx="3133210" cy="4784571"/>
          </a:xfrm>
          <a:prstGeom prst="rect">
            <a:avLst/>
          </a:prstGeom>
        </p:spPr>
      </p:pic>
    </p:spTree>
    <p:extLst>
      <p:ext uri="{BB962C8B-B14F-4D97-AF65-F5344CB8AC3E}">
        <p14:creationId xmlns:p14="http://schemas.microsoft.com/office/powerpoint/2010/main" val="25324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AE66210-0BD4-9A98-A017-37237C5D0940}"/>
              </a:ext>
            </a:extLst>
          </p:cNvPr>
          <p:cNvSpPr>
            <a:spLocks noGrp="1"/>
          </p:cNvSpPr>
          <p:nvPr>
            <p:ph idx="1"/>
          </p:nvPr>
        </p:nvSpPr>
        <p:spPr>
          <a:xfrm>
            <a:off x="628650" y="370704"/>
            <a:ext cx="7886700" cy="815546"/>
          </a:xfrm>
        </p:spPr>
        <p:txBody>
          <a:bodyPr>
            <a:normAutofit/>
          </a:bodyPr>
          <a:lstStyle/>
          <a:p>
            <a:pPr marL="0" indent="0">
              <a:buNone/>
            </a:pPr>
            <a:r>
              <a:rPr lang="zh-HK" altLang="zh-HK" sz="2200" dirty="0"/>
              <a:t>根據資料一至三，回答以下問題。</a:t>
            </a:r>
            <a:r>
              <a:rPr lang="en-US" altLang="zh-HK" sz="2200" dirty="0"/>
              <a:t>(Study Sources A to C, and answer the questions.)</a:t>
            </a:r>
            <a:endParaRPr lang="zh-TW" altLang="zh-HK" sz="2200" dirty="0"/>
          </a:p>
          <a:p>
            <a:pPr marL="0" indent="0">
              <a:buNone/>
            </a:pPr>
            <a:endParaRPr kumimoji="1" lang="zh-HK" altLang="en-US" dirty="0"/>
          </a:p>
        </p:txBody>
      </p:sp>
      <p:sp>
        <p:nvSpPr>
          <p:cNvPr id="4" name="文字方塊 3">
            <a:extLst>
              <a:ext uri="{FF2B5EF4-FFF2-40B4-BE49-F238E27FC236}">
                <a16:creationId xmlns:a16="http://schemas.microsoft.com/office/drawing/2014/main" id="{3C4FDD93-0315-0CA4-7493-44074C0FF095}"/>
              </a:ext>
            </a:extLst>
          </p:cNvPr>
          <p:cNvSpPr txBox="1"/>
          <p:nvPr/>
        </p:nvSpPr>
        <p:spPr>
          <a:xfrm>
            <a:off x="628650" y="1075037"/>
            <a:ext cx="7895968" cy="2739211"/>
          </a:xfrm>
          <a:prstGeom prst="rect">
            <a:avLst/>
          </a:prstGeom>
          <a:noFill/>
        </p:spPr>
        <p:txBody>
          <a:bodyPr wrap="square" rtlCol="0">
            <a:spAutoFit/>
          </a:bodyPr>
          <a:lstStyle/>
          <a:p>
            <a:r>
              <a:rPr lang="en-US" altLang="zh-HK" sz="2200" dirty="0"/>
              <a:t>3. </a:t>
            </a:r>
            <a:r>
              <a:rPr lang="zh-HK" altLang="zh-HK" sz="2200" dirty="0"/>
              <a:t>清代的中衰從哪一位皇帝開始？請圈出答案。</a:t>
            </a:r>
            <a:r>
              <a:rPr lang="en-US" altLang="zh-HK" sz="2200" dirty="0"/>
              <a:t>(Who marked the beginning of the decline of the Qing Dynasty? Circle your answer.)</a:t>
            </a:r>
            <a:endParaRPr lang="zh-TW" altLang="zh-HK" sz="2200" dirty="0"/>
          </a:p>
          <a:p>
            <a:r>
              <a:rPr lang="en-US" altLang="zh-HK" sz="2200" dirty="0"/>
              <a:t>A. </a:t>
            </a:r>
            <a:r>
              <a:rPr lang="zh-HK" altLang="zh-HK" sz="2200" dirty="0"/>
              <a:t>康熙帝</a:t>
            </a:r>
            <a:r>
              <a:rPr lang="en-US" altLang="zh-HK" sz="2200" dirty="0"/>
              <a:t>(Emperor Kangxi)</a:t>
            </a:r>
            <a:endParaRPr lang="zh-TW" altLang="zh-HK" sz="2200" dirty="0"/>
          </a:p>
          <a:p>
            <a:r>
              <a:rPr lang="en-US" altLang="zh-HK" sz="2200" dirty="0"/>
              <a:t>B. </a:t>
            </a:r>
            <a:r>
              <a:rPr lang="zh-HK" altLang="zh-HK" sz="2200" dirty="0"/>
              <a:t>雍正帝</a:t>
            </a:r>
            <a:r>
              <a:rPr lang="en-US" altLang="zh-HK" sz="2200" dirty="0"/>
              <a:t>(Emperor </a:t>
            </a:r>
            <a:r>
              <a:rPr lang="en-US" altLang="zh-HK" sz="2200" dirty="0" err="1"/>
              <a:t>Yongzheng</a:t>
            </a:r>
            <a:r>
              <a:rPr lang="en-US" altLang="zh-HK" sz="2200" dirty="0"/>
              <a:t>)</a:t>
            </a:r>
            <a:endParaRPr lang="zh-TW" altLang="zh-HK" sz="2200" dirty="0"/>
          </a:p>
          <a:p>
            <a:r>
              <a:rPr lang="en-US" altLang="zh-HK" sz="2200" dirty="0"/>
              <a:t>C. </a:t>
            </a:r>
            <a:r>
              <a:rPr lang="zh-HK" altLang="zh-HK" sz="2200" dirty="0"/>
              <a:t>乾隆帝</a:t>
            </a:r>
            <a:r>
              <a:rPr lang="en-US" altLang="zh-HK" sz="2200" dirty="0"/>
              <a:t>(Emperor Qianlong)</a:t>
            </a:r>
            <a:endParaRPr lang="zh-TW" altLang="zh-HK" sz="2200" dirty="0"/>
          </a:p>
          <a:p>
            <a:r>
              <a:rPr lang="en-US" altLang="zh-HK" sz="2200" dirty="0"/>
              <a:t>D. </a:t>
            </a:r>
            <a:r>
              <a:rPr lang="zh-HK" altLang="zh-HK" sz="2200" dirty="0"/>
              <a:t>嘉慶帝</a:t>
            </a:r>
            <a:r>
              <a:rPr lang="en-US" altLang="zh-HK" sz="2200" dirty="0"/>
              <a:t>(Emperor </a:t>
            </a:r>
            <a:r>
              <a:rPr lang="en-US" altLang="zh-HK" sz="2200" dirty="0" err="1"/>
              <a:t>Jiaqing</a:t>
            </a:r>
            <a:r>
              <a:rPr lang="en-US" altLang="zh-HK" sz="2200" dirty="0"/>
              <a:t>)</a:t>
            </a:r>
            <a:endParaRPr lang="zh-TW" altLang="zh-HK" sz="2200" dirty="0"/>
          </a:p>
          <a:p>
            <a:endParaRPr kumimoji="1" lang="zh-HK" altLang="en-US" dirty="0"/>
          </a:p>
        </p:txBody>
      </p:sp>
      <p:sp>
        <p:nvSpPr>
          <p:cNvPr id="5" name="矩形 4">
            <a:extLst>
              <a:ext uri="{FF2B5EF4-FFF2-40B4-BE49-F238E27FC236}">
                <a16:creationId xmlns:a16="http://schemas.microsoft.com/office/drawing/2014/main" id="{B8ECD152-1D19-4C39-08AA-6E6DE207CB57}"/>
              </a:ext>
            </a:extLst>
          </p:cNvPr>
          <p:cNvSpPr/>
          <p:nvPr/>
        </p:nvSpPr>
        <p:spPr>
          <a:xfrm>
            <a:off x="628651" y="2823521"/>
            <a:ext cx="3461436" cy="315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6" name="文字方塊 5">
            <a:extLst>
              <a:ext uri="{FF2B5EF4-FFF2-40B4-BE49-F238E27FC236}">
                <a16:creationId xmlns:a16="http://schemas.microsoft.com/office/drawing/2014/main" id="{253D32E4-0706-0168-8404-A59E8F62E805}"/>
              </a:ext>
            </a:extLst>
          </p:cNvPr>
          <p:cNvSpPr txBox="1"/>
          <p:nvPr/>
        </p:nvSpPr>
        <p:spPr>
          <a:xfrm>
            <a:off x="628650" y="3558747"/>
            <a:ext cx="8515350" cy="3077766"/>
          </a:xfrm>
          <a:prstGeom prst="rect">
            <a:avLst/>
          </a:prstGeom>
          <a:noFill/>
        </p:spPr>
        <p:txBody>
          <a:bodyPr wrap="square" rtlCol="0">
            <a:spAutoFit/>
          </a:bodyPr>
          <a:lstStyle/>
          <a:p>
            <a:r>
              <a:rPr lang="en-US" altLang="zh-HK" sz="2200" dirty="0"/>
              <a:t>4. </a:t>
            </a:r>
            <a:r>
              <a:rPr lang="zh-HK" altLang="zh-HK" sz="2200" dirty="0"/>
              <a:t>以下哪一項不是乾隆後期財政支出龐大的原因？請圈出答案。</a:t>
            </a:r>
            <a:r>
              <a:rPr lang="en-US" altLang="zh-HK" sz="2200" dirty="0"/>
              <a:t>(Which of the following was not the reason concerning the great expenditure at the end of Emperor Qianlong’s rule? Circle your answer.)</a:t>
            </a:r>
            <a:endParaRPr lang="zh-TW" altLang="zh-HK" sz="2200" dirty="0"/>
          </a:p>
          <a:p>
            <a:r>
              <a:rPr lang="en-US" altLang="zh-HK" sz="2200" dirty="0"/>
              <a:t>A. </a:t>
            </a:r>
            <a:r>
              <a:rPr lang="zh-HK" altLang="zh-HK" sz="2200" dirty="0"/>
              <a:t>連年用兵，軍費支出龐大</a:t>
            </a:r>
            <a:r>
              <a:rPr lang="en-US" altLang="zh-HK" sz="2200" dirty="0"/>
              <a:t>(Frequent military expeditions)</a:t>
            </a:r>
            <a:endParaRPr lang="zh-TW" altLang="zh-HK" sz="2200" dirty="0"/>
          </a:p>
          <a:p>
            <a:r>
              <a:rPr lang="en-US" altLang="zh-HK" sz="2200" dirty="0"/>
              <a:t>B. </a:t>
            </a:r>
            <a:r>
              <a:rPr lang="zh-TW" altLang="zh-HK" sz="2200" dirty="0"/>
              <a:t>每年</a:t>
            </a:r>
            <a:r>
              <a:rPr lang="zh-HK" altLang="zh-HK" sz="2200" dirty="0"/>
              <a:t>向邊</a:t>
            </a:r>
            <a:r>
              <a:rPr lang="zh-TW" altLang="zh-HK" sz="2200" dirty="0"/>
              <a:t>境</a:t>
            </a:r>
            <a:r>
              <a:rPr lang="zh-HK" altLang="zh-HK" sz="2200" dirty="0"/>
              <a:t>民族</a:t>
            </a:r>
            <a:r>
              <a:rPr lang="zh-TW" altLang="zh-HK" sz="2200" dirty="0"/>
              <a:t>進貢</a:t>
            </a:r>
            <a:r>
              <a:rPr lang="en-US" altLang="zh-HK" sz="2200" dirty="0"/>
              <a:t>(Tribute to the frontier ethnic groups)</a:t>
            </a:r>
            <a:endParaRPr lang="zh-TW" altLang="zh-HK" sz="2200" dirty="0"/>
          </a:p>
          <a:p>
            <a:r>
              <a:rPr lang="en-US" altLang="zh-HK" sz="2200" dirty="0"/>
              <a:t>C. </a:t>
            </a:r>
            <a:r>
              <a:rPr lang="zh-HK" altLang="zh-HK" sz="2200" dirty="0"/>
              <a:t>乾隆揮霍無度</a:t>
            </a:r>
            <a:r>
              <a:rPr lang="en-US" altLang="zh-HK" sz="2200" dirty="0"/>
              <a:t>(Extravagance and luxury of Emperor Qianlong)</a:t>
            </a:r>
            <a:endParaRPr lang="zh-TW" altLang="zh-HK" sz="2200" dirty="0"/>
          </a:p>
          <a:p>
            <a:r>
              <a:rPr lang="en-US" altLang="zh-HK" sz="2200" dirty="0"/>
              <a:t>D. </a:t>
            </a:r>
            <a:r>
              <a:rPr lang="zh-HK" altLang="zh-HK" sz="2200" dirty="0"/>
              <a:t>貪污成風，官吏中飽私囊</a:t>
            </a:r>
            <a:r>
              <a:rPr lang="en-US" altLang="zh-HK" sz="2200" dirty="0"/>
              <a:t>(Rampant corruptions of government officials)</a:t>
            </a:r>
            <a:endParaRPr lang="zh-TW" altLang="zh-HK" sz="2200" dirty="0"/>
          </a:p>
          <a:p>
            <a:endParaRPr kumimoji="1" lang="zh-HK" altLang="en-US" dirty="0"/>
          </a:p>
        </p:txBody>
      </p:sp>
      <p:sp>
        <p:nvSpPr>
          <p:cNvPr id="7" name="矩形 6">
            <a:extLst>
              <a:ext uri="{FF2B5EF4-FFF2-40B4-BE49-F238E27FC236}">
                <a16:creationId xmlns:a16="http://schemas.microsoft.com/office/drawing/2014/main" id="{2C585E0A-AC3F-E791-3CCF-188C3A0C95A3}"/>
              </a:ext>
            </a:extLst>
          </p:cNvPr>
          <p:cNvSpPr/>
          <p:nvPr/>
        </p:nvSpPr>
        <p:spPr>
          <a:xfrm>
            <a:off x="716692" y="4955059"/>
            <a:ext cx="7105135" cy="333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31</a:t>
            </a:fld>
            <a:endParaRPr kumimoji="1" lang="zh-HK" altLang="en-US"/>
          </a:p>
        </p:txBody>
      </p:sp>
    </p:spTree>
    <p:extLst>
      <p:ext uri="{BB962C8B-B14F-4D97-AF65-F5344CB8AC3E}">
        <p14:creationId xmlns:p14="http://schemas.microsoft.com/office/powerpoint/2010/main" val="880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D6B9D063-0F7F-46E8-0FBD-82C5E169F518}"/>
              </a:ext>
            </a:extLst>
          </p:cNvPr>
          <p:cNvSpPr txBox="1"/>
          <p:nvPr/>
        </p:nvSpPr>
        <p:spPr>
          <a:xfrm>
            <a:off x="518984" y="407773"/>
            <a:ext cx="8402594" cy="677108"/>
          </a:xfrm>
          <a:prstGeom prst="rect">
            <a:avLst/>
          </a:prstGeom>
          <a:noFill/>
        </p:spPr>
        <p:txBody>
          <a:bodyPr wrap="square" rtlCol="0">
            <a:spAutoFit/>
          </a:bodyPr>
          <a:lstStyle/>
          <a:p>
            <a:r>
              <a:rPr lang="zh-HK" altLang="zh-HK" sz="2000" dirty="0"/>
              <a:t>資料四：清中期的人口增長</a:t>
            </a:r>
            <a:r>
              <a:rPr lang="en-US" altLang="zh-HK" sz="2000" dirty="0"/>
              <a:t>(Source D: Population growth in the mid-Qing era)</a:t>
            </a:r>
            <a:endParaRPr lang="zh-TW" altLang="zh-HK" sz="2000" dirty="0"/>
          </a:p>
          <a:p>
            <a:endParaRPr kumimoji="1" lang="zh-HK" altLang="en-US" dirty="0"/>
          </a:p>
        </p:txBody>
      </p:sp>
      <p:graphicFrame>
        <p:nvGraphicFramePr>
          <p:cNvPr id="5" name="表格 4">
            <a:extLst>
              <a:ext uri="{FF2B5EF4-FFF2-40B4-BE49-F238E27FC236}">
                <a16:creationId xmlns:a16="http://schemas.microsoft.com/office/drawing/2014/main" id="{B2E87BA6-39A5-0BAC-E4A1-0794FB622F57}"/>
              </a:ext>
            </a:extLst>
          </p:cNvPr>
          <p:cNvGraphicFramePr>
            <a:graphicFrameLocks noGrp="1"/>
          </p:cNvGraphicFramePr>
          <p:nvPr>
            <p:extLst>
              <p:ext uri="{D42A27DB-BD31-4B8C-83A1-F6EECF244321}">
                <p14:modId xmlns:p14="http://schemas.microsoft.com/office/powerpoint/2010/main" val="53280901"/>
              </p:ext>
            </p:extLst>
          </p:nvPr>
        </p:nvGraphicFramePr>
        <p:xfrm>
          <a:off x="518984" y="930052"/>
          <a:ext cx="8402594" cy="1998498"/>
        </p:xfrm>
        <a:graphic>
          <a:graphicData uri="http://schemas.openxmlformats.org/drawingml/2006/table">
            <a:tbl>
              <a:tblPr firstRow="1" firstCol="1" bandRow="1">
                <a:tableStyleId>{5C22544A-7EE6-4342-B048-85BDC9FD1C3A}</a:tableStyleId>
              </a:tblPr>
              <a:tblGrid>
                <a:gridCol w="5597611">
                  <a:extLst>
                    <a:ext uri="{9D8B030D-6E8A-4147-A177-3AD203B41FA5}">
                      <a16:colId xmlns:a16="http://schemas.microsoft.com/office/drawing/2014/main" val="3279428462"/>
                    </a:ext>
                  </a:extLst>
                </a:gridCol>
                <a:gridCol w="2804983">
                  <a:extLst>
                    <a:ext uri="{9D8B030D-6E8A-4147-A177-3AD203B41FA5}">
                      <a16:colId xmlns:a16="http://schemas.microsoft.com/office/drawing/2014/main" val="449290398"/>
                    </a:ext>
                  </a:extLst>
                </a:gridCol>
              </a:tblGrid>
              <a:tr h="606447">
                <a:tc>
                  <a:txBody>
                    <a:bodyPr/>
                    <a:lstStyle/>
                    <a:p>
                      <a:r>
                        <a:rPr lang="zh-HK" sz="1800" b="0" kern="100" dirty="0">
                          <a:effectLst/>
                        </a:rPr>
                        <a:t>年</a:t>
                      </a:r>
                      <a:r>
                        <a:rPr lang="en-US" sz="1800" b="0" kern="100" dirty="0">
                          <a:effectLst/>
                        </a:rPr>
                        <a:t>(Year)</a:t>
                      </a:r>
                      <a:endPar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800" b="0" kern="100" dirty="0">
                          <a:effectLst/>
                        </a:rPr>
                        <a:t>人口</a:t>
                      </a:r>
                      <a:r>
                        <a:rPr lang="en-US" sz="1800" b="0" kern="100" dirty="0">
                          <a:effectLst/>
                        </a:rPr>
                        <a:t>(Population)</a:t>
                      </a:r>
                      <a:endPar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933127615"/>
                  </a:ext>
                </a:extLst>
              </a:tr>
              <a:tr h="464017">
                <a:tc>
                  <a:txBody>
                    <a:bodyPr/>
                    <a:lstStyle/>
                    <a:p>
                      <a:r>
                        <a:rPr lang="en-US" sz="1800" b="0" kern="100" dirty="0">
                          <a:effectLst/>
                        </a:rPr>
                        <a:t>1741 (</a:t>
                      </a:r>
                      <a:r>
                        <a:rPr lang="zh-TW" sz="1800" b="0" kern="100" dirty="0">
                          <a:effectLst/>
                        </a:rPr>
                        <a:t>乾隆</a:t>
                      </a:r>
                      <a:r>
                        <a:rPr lang="en-US" sz="1800" b="0" kern="100" dirty="0">
                          <a:effectLst/>
                        </a:rPr>
                        <a:t>6</a:t>
                      </a:r>
                      <a:r>
                        <a:rPr lang="zh-TW" sz="1800" b="0" kern="100" dirty="0">
                          <a:effectLst/>
                        </a:rPr>
                        <a:t>年</a:t>
                      </a:r>
                      <a:r>
                        <a:rPr lang="en-US" sz="1800" b="0" kern="100" dirty="0">
                          <a:effectLst/>
                        </a:rPr>
                        <a:t>) (6</a:t>
                      </a:r>
                      <a:r>
                        <a:rPr lang="en-US" sz="1800" b="0" kern="100" baseline="30000" dirty="0">
                          <a:effectLst/>
                        </a:rPr>
                        <a:t>th</a:t>
                      </a:r>
                      <a:r>
                        <a:rPr lang="en-US" sz="1800" b="0" kern="100" dirty="0">
                          <a:effectLst/>
                        </a:rPr>
                        <a:t> year of Emperor Qianlong’s reign)</a:t>
                      </a:r>
                      <a:endPar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b="0" kern="100" dirty="0">
                          <a:effectLst/>
                        </a:rPr>
                        <a:t>1.4</a:t>
                      </a:r>
                      <a:r>
                        <a:rPr lang="zh-HK" sz="1800" b="0" kern="100" dirty="0">
                          <a:effectLst/>
                        </a:rPr>
                        <a:t>億</a:t>
                      </a:r>
                      <a:r>
                        <a:rPr lang="en-US" sz="1800" b="0" kern="100" dirty="0">
                          <a:effectLst/>
                        </a:rPr>
                        <a:t>(140 million)</a:t>
                      </a:r>
                      <a:endPar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182221620"/>
                  </a:ext>
                </a:extLst>
              </a:tr>
              <a:tr h="464017">
                <a:tc>
                  <a:txBody>
                    <a:bodyPr/>
                    <a:lstStyle/>
                    <a:p>
                      <a:r>
                        <a:rPr lang="en-US" sz="1800" b="0" kern="100">
                          <a:effectLst/>
                        </a:rPr>
                        <a:t>1793 (</a:t>
                      </a:r>
                      <a:r>
                        <a:rPr lang="zh-HK" sz="1800" b="0" kern="100">
                          <a:effectLst/>
                        </a:rPr>
                        <a:t>乾隆</a:t>
                      </a:r>
                      <a:r>
                        <a:rPr lang="en-US" sz="1800" b="0" kern="100">
                          <a:effectLst/>
                        </a:rPr>
                        <a:t>58</a:t>
                      </a:r>
                      <a:r>
                        <a:rPr lang="zh-HK" sz="1800" b="0" kern="100">
                          <a:effectLst/>
                        </a:rPr>
                        <a:t>年</a:t>
                      </a:r>
                      <a:r>
                        <a:rPr lang="en-US" sz="1800" b="0" kern="100">
                          <a:effectLst/>
                        </a:rPr>
                        <a:t>) (58</a:t>
                      </a:r>
                      <a:r>
                        <a:rPr lang="en-US" sz="1800" b="0" kern="100" baseline="30000">
                          <a:effectLst/>
                        </a:rPr>
                        <a:t>th</a:t>
                      </a:r>
                      <a:r>
                        <a:rPr lang="en-US" sz="1800" b="0" kern="100">
                          <a:effectLst/>
                        </a:rPr>
                        <a:t> year of Emperor Qianlong’s reign)</a:t>
                      </a:r>
                      <a:endParaRPr lang="zh-TW" sz="1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b="0" kern="100" dirty="0">
                          <a:effectLst/>
                        </a:rPr>
                        <a:t>3.7</a:t>
                      </a:r>
                      <a:r>
                        <a:rPr lang="zh-HK" sz="1800" b="0" kern="100" dirty="0">
                          <a:effectLst/>
                        </a:rPr>
                        <a:t>億</a:t>
                      </a:r>
                      <a:r>
                        <a:rPr lang="en-US" sz="1800" b="0" kern="100" dirty="0">
                          <a:effectLst/>
                        </a:rPr>
                        <a:t>(370 million)</a:t>
                      </a:r>
                      <a:endPar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142944601"/>
                  </a:ext>
                </a:extLst>
              </a:tr>
              <a:tr h="464017">
                <a:tc>
                  <a:txBody>
                    <a:bodyPr/>
                    <a:lstStyle/>
                    <a:p>
                      <a:r>
                        <a:rPr lang="en-US" sz="1800" b="0" kern="100" dirty="0">
                          <a:effectLst/>
                        </a:rPr>
                        <a:t>1850 (</a:t>
                      </a:r>
                      <a:r>
                        <a:rPr lang="zh-HK" sz="1800" b="0" kern="100" dirty="0">
                          <a:effectLst/>
                        </a:rPr>
                        <a:t>道光</a:t>
                      </a:r>
                      <a:r>
                        <a:rPr lang="en-US" sz="1800" b="0" kern="100" dirty="0">
                          <a:effectLst/>
                        </a:rPr>
                        <a:t>30</a:t>
                      </a:r>
                      <a:r>
                        <a:rPr lang="zh-HK" sz="1800" b="0" kern="100" dirty="0">
                          <a:effectLst/>
                        </a:rPr>
                        <a:t>年</a:t>
                      </a:r>
                      <a:r>
                        <a:rPr lang="en-US" sz="1800" b="0" kern="100" dirty="0">
                          <a:effectLst/>
                        </a:rPr>
                        <a:t>) (30</a:t>
                      </a:r>
                      <a:r>
                        <a:rPr lang="en-US" sz="1800" b="0" kern="100" baseline="30000" dirty="0">
                          <a:effectLst/>
                        </a:rPr>
                        <a:t>th</a:t>
                      </a:r>
                      <a:r>
                        <a:rPr lang="en-US" sz="1800" b="0" kern="100" dirty="0">
                          <a:effectLst/>
                        </a:rPr>
                        <a:t> year of Emperor </a:t>
                      </a:r>
                      <a:r>
                        <a:rPr lang="en-US" sz="1800" b="0" kern="100" dirty="0" err="1">
                          <a:effectLst/>
                        </a:rPr>
                        <a:t>Daoguang’s</a:t>
                      </a:r>
                      <a:r>
                        <a:rPr lang="en-US" sz="1800" b="0" kern="100" dirty="0">
                          <a:effectLst/>
                        </a:rPr>
                        <a:t> reign)</a:t>
                      </a:r>
                      <a:endPar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800" b="0" kern="100" dirty="0">
                          <a:effectLst/>
                        </a:rPr>
                        <a:t>4.3</a:t>
                      </a:r>
                      <a:r>
                        <a:rPr lang="zh-HK" sz="1800" b="0" kern="100" dirty="0">
                          <a:effectLst/>
                        </a:rPr>
                        <a:t>億</a:t>
                      </a:r>
                      <a:r>
                        <a:rPr lang="en-US" sz="1800" b="0" kern="100" dirty="0">
                          <a:effectLst/>
                        </a:rPr>
                        <a:t>(430 million)</a:t>
                      </a:r>
                      <a:endParaRPr lang="zh-TW" sz="1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165747164"/>
                  </a:ext>
                </a:extLst>
              </a:tr>
            </a:tbl>
          </a:graphicData>
        </a:graphic>
      </p:graphicFrame>
      <p:sp>
        <p:nvSpPr>
          <p:cNvPr id="6" name="文字方塊 5">
            <a:extLst>
              <a:ext uri="{FF2B5EF4-FFF2-40B4-BE49-F238E27FC236}">
                <a16:creationId xmlns:a16="http://schemas.microsoft.com/office/drawing/2014/main" id="{64EC797B-837A-E8E9-986A-9C5466BECC44}"/>
              </a:ext>
            </a:extLst>
          </p:cNvPr>
          <p:cNvSpPr txBox="1"/>
          <p:nvPr/>
        </p:nvSpPr>
        <p:spPr>
          <a:xfrm>
            <a:off x="425399" y="2923319"/>
            <a:ext cx="8291383" cy="677108"/>
          </a:xfrm>
          <a:prstGeom prst="rect">
            <a:avLst/>
          </a:prstGeom>
          <a:noFill/>
        </p:spPr>
        <p:txBody>
          <a:bodyPr wrap="square" rtlCol="0">
            <a:spAutoFit/>
          </a:bodyPr>
          <a:lstStyle/>
          <a:p>
            <a:r>
              <a:rPr lang="en-US" altLang="zh-HK" sz="1000" dirty="0"/>
              <a:t>(</a:t>
            </a:r>
            <a:r>
              <a:rPr lang="zh-TW" altLang="zh-HK" sz="1000" dirty="0"/>
              <a:t>資料來源：</a:t>
            </a:r>
            <a:r>
              <a:rPr lang="en-US" altLang="zh-HK" sz="1000" dirty="0"/>
              <a:t>https://</a:t>
            </a:r>
            <a:r>
              <a:rPr lang="en-US" altLang="zh-HK" sz="1000" dirty="0" err="1"/>
              <a:t>www.edb.gov.hk</a:t>
            </a:r>
            <a:r>
              <a:rPr lang="en-US" altLang="zh-HK" sz="1000" dirty="0"/>
              <a:t>/attachment/</a:t>
            </a:r>
            <a:r>
              <a:rPr lang="en-US" altLang="zh-HK" sz="1000" dirty="0" err="1"/>
              <a:t>tc</a:t>
            </a:r>
            <a:r>
              <a:rPr lang="en-US" altLang="zh-HK" sz="1000" dirty="0"/>
              <a:t>/curriculum-development/</a:t>
            </a:r>
            <a:r>
              <a:rPr lang="en-US" altLang="zh-HK" sz="1000" dirty="0" err="1"/>
              <a:t>kla</a:t>
            </a:r>
            <a:r>
              <a:rPr lang="en-US" altLang="zh-HK" sz="1000" dirty="0"/>
              <a:t>/</a:t>
            </a:r>
            <a:r>
              <a:rPr lang="en-US" altLang="zh-HK" sz="1000" dirty="0" err="1"/>
              <a:t>pshe</a:t>
            </a:r>
            <a:r>
              <a:rPr lang="en-US" altLang="zh-HK" sz="1000" dirty="0"/>
              <a:t>/references-and-resources/</a:t>
            </a:r>
            <a:r>
              <a:rPr lang="en-US" altLang="zh-HK" sz="1000" dirty="0" err="1"/>
              <a:t>chinese</a:t>
            </a:r>
            <a:r>
              <a:rPr lang="en-US" altLang="zh-HK" sz="1000" dirty="0"/>
              <a:t>-history/cheung_outline1.pdf</a:t>
            </a:r>
            <a:r>
              <a:rPr lang="zh-TW" altLang="zh-HK" sz="1000" dirty="0"/>
              <a:t>，觀看日期：</a:t>
            </a:r>
            <a:r>
              <a:rPr lang="en-US" altLang="zh-HK" sz="1000" dirty="0"/>
              <a:t>2021</a:t>
            </a:r>
            <a:r>
              <a:rPr lang="zh-TW" altLang="zh-HK" sz="1000" dirty="0"/>
              <a:t>年</a:t>
            </a:r>
            <a:r>
              <a:rPr lang="en-US" altLang="zh-HK" sz="1000" dirty="0"/>
              <a:t>9</a:t>
            </a:r>
            <a:r>
              <a:rPr lang="zh-TW" altLang="zh-HK" sz="1000" dirty="0"/>
              <a:t>月</a:t>
            </a:r>
            <a:r>
              <a:rPr lang="en-US" altLang="zh-HK" sz="1000" dirty="0"/>
              <a:t>15</a:t>
            </a:r>
            <a:r>
              <a:rPr lang="zh-TW" altLang="zh-HK" sz="1000" dirty="0"/>
              <a:t>日。</a:t>
            </a:r>
            <a:r>
              <a:rPr lang="en-US" altLang="zh-HK" sz="1000" dirty="0"/>
              <a:t>)</a:t>
            </a:r>
            <a:endParaRPr lang="zh-TW" altLang="zh-HK" sz="1000" dirty="0"/>
          </a:p>
          <a:p>
            <a:endParaRPr kumimoji="1" lang="zh-HK" altLang="en-US" dirty="0"/>
          </a:p>
        </p:txBody>
      </p:sp>
      <p:sp>
        <p:nvSpPr>
          <p:cNvPr id="10" name="文字方塊 9">
            <a:extLst>
              <a:ext uri="{FF2B5EF4-FFF2-40B4-BE49-F238E27FC236}">
                <a16:creationId xmlns:a16="http://schemas.microsoft.com/office/drawing/2014/main" id="{B7F1CB35-B675-7A5A-2A3D-A822EF8A543B}"/>
              </a:ext>
            </a:extLst>
          </p:cNvPr>
          <p:cNvSpPr txBox="1"/>
          <p:nvPr/>
        </p:nvSpPr>
        <p:spPr>
          <a:xfrm>
            <a:off x="368430" y="3336863"/>
            <a:ext cx="8348352" cy="646331"/>
          </a:xfrm>
          <a:prstGeom prst="rect">
            <a:avLst/>
          </a:prstGeom>
          <a:noFill/>
        </p:spPr>
        <p:txBody>
          <a:bodyPr wrap="square" rtlCol="0">
            <a:spAutoFit/>
          </a:bodyPr>
          <a:lstStyle/>
          <a:p>
            <a:r>
              <a:rPr lang="zh-HK" altLang="zh-HK" dirty="0"/>
              <a:t>根據資料四，回答以下問題。</a:t>
            </a:r>
            <a:r>
              <a:rPr lang="en-US" altLang="zh-HK" dirty="0"/>
              <a:t>(Study Sources D, and answer the questions.)</a:t>
            </a:r>
            <a:endParaRPr lang="zh-TW" altLang="zh-HK" dirty="0"/>
          </a:p>
          <a:p>
            <a:endParaRPr kumimoji="1" lang="zh-HK" altLang="en-US" dirty="0"/>
          </a:p>
        </p:txBody>
      </p:sp>
      <p:sp>
        <p:nvSpPr>
          <p:cNvPr id="11" name="文字方塊 10">
            <a:extLst>
              <a:ext uri="{FF2B5EF4-FFF2-40B4-BE49-F238E27FC236}">
                <a16:creationId xmlns:a16="http://schemas.microsoft.com/office/drawing/2014/main" id="{E6D068CA-E6D1-0D7A-09ED-B7E80B1C3656}"/>
              </a:ext>
            </a:extLst>
          </p:cNvPr>
          <p:cNvSpPr txBox="1"/>
          <p:nvPr/>
        </p:nvSpPr>
        <p:spPr>
          <a:xfrm>
            <a:off x="368430" y="3672398"/>
            <a:ext cx="8553148" cy="923330"/>
          </a:xfrm>
          <a:prstGeom prst="rect">
            <a:avLst/>
          </a:prstGeom>
          <a:noFill/>
        </p:spPr>
        <p:txBody>
          <a:bodyPr wrap="square" rtlCol="0">
            <a:spAutoFit/>
          </a:bodyPr>
          <a:lstStyle/>
          <a:p>
            <a:r>
              <a:rPr lang="en-US" altLang="zh-HK" dirty="0"/>
              <a:t>5. </a:t>
            </a:r>
            <a:r>
              <a:rPr lang="zh-HK" altLang="zh-HK" dirty="0"/>
              <a:t>從</a:t>
            </a:r>
            <a:r>
              <a:rPr lang="en-US" altLang="zh-HK" dirty="0"/>
              <a:t>1741</a:t>
            </a:r>
            <a:r>
              <a:rPr lang="zh-HK" altLang="zh-HK" dirty="0"/>
              <a:t>年至</a:t>
            </a:r>
            <a:r>
              <a:rPr lang="en-US" altLang="zh-HK" dirty="0"/>
              <a:t>1850</a:t>
            </a:r>
            <a:r>
              <a:rPr lang="zh-HK" altLang="zh-HK" dirty="0"/>
              <a:t>年，清朝人口增加了</a:t>
            </a:r>
            <a:r>
              <a:rPr lang="zh-HK" altLang="en-US" u="sng" dirty="0"/>
              <a:t>            </a:t>
            </a:r>
            <a:r>
              <a:rPr lang="zh-HK" altLang="zh-HK" dirty="0"/>
              <a:t>，增幅超過</a:t>
            </a:r>
            <a:r>
              <a:rPr lang="zh-HK" altLang="en-US" u="sng" dirty="0"/>
              <a:t>    </a:t>
            </a:r>
            <a:r>
              <a:rPr lang="en-US" altLang="zh-HK" u="sng" dirty="0"/>
              <a:t> </a:t>
            </a:r>
            <a:r>
              <a:rPr lang="zh-HK" altLang="zh-HK" dirty="0"/>
              <a:t>倍。</a:t>
            </a:r>
            <a:r>
              <a:rPr lang="en-US" altLang="zh-HK" dirty="0"/>
              <a:t>(From 1741 to 1850, the population of the Qing Dynasty increased by </a:t>
            </a:r>
            <a:r>
              <a:rPr lang="zh-HK" altLang="en-US" u="sng" dirty="0"/>
              <a:t>                  </a:t>
            </a:r>
            <a:r>
              <a:rPr lang="en-US" altLang="zh-HK" u="sng" dirty="0"/>
              <a:t> </a:t>
            </a:r>
            <a:r>
              <a:rPr lang="zh-HK" altLang="en-US" u="sng" dirty="0"/>
              <a:t>  </a:t>
            </a:r>
            <a:r>
              <a:rPr lang="en-US" altLang="zh-HK" u="sng" dirty="0"/>
              <a:t> </a:t>
            </a:r>
            <a:r>
              <a:rPr lang="en-US" altLang="zh-HK" dirty="0"/>
              <a:t>, more than </a:t>
            </a:r>
            <a:r>
              <a:rPr lang="zh-HK" altLang="en-US" u="sng" dirty="0"/>
              <a:t>    </a:t>
            </a:r>
            <a:r>
              <a:rPr lang="en-US" altLang="zh-HK" dirty="0"/>
              <a:t> times.)</a:t>
            </a:r>
            <a:endParaRPr lang="zh-TW" altLang="zh-HK" dirty="0"/>
          </a:p>
          <a:p>
            <a:endParaRPr kumimoji="1" lang="zh-HK" altLang="en-US" dirty="0"/>
          </a:p>
        </p:txBody>
      </p:sp>
      <p:sp>
        <p:nvSpPr>
          <p:cNvPr id="12" name="文字方塊 11">
            <a:extLst>
              <a:ext uri="{FF2B5EF4-FFF2-40B4-BE49-F238E27FC236}">
                <a16:creationId xmlns:a16="http://schemas.microsoft.com/office/drawing/2014/main" id="{CC77D02B-4239-EB0A-9CBD-F37DB8ABCBEE}"/>
              </a:ext>
            </a:extLst>
          </p:cNvPr>
          <p:cNvSpPr txBox="1"/>
          <p:nvPr/>
        </p:nvSpPr>
        <p:spPr>
          <a:xfrm>
            <a:off x="4321774" y="3660028"/>
            <a:ext cx="797013" cy="369332"/>
          </a:xfrm>
          <a:prstGeom prst="rect">
            <a:avLst/>
          </a:prstGeom>
          <a:noFill/>
        </p:spPr>
        <p:txBody>
          <a:bodyPr wrap="square" rtlCol="0">
            <a:spAutoFit/>
          </a:bodyPr>
          <a:lstStyle/>
          <a:p>
            <a:r>
              <a:rPr lang="en-US" altLang="zh-HK" dirty="0">
                <a:solidFill>
                  <a:srgbClr val="FF0000"/>
                </a:solidFill>
              </a:rPr>
              <a:t>2.9</a:t>
            </a:r>
            <a:r>
              <a:rPr lang="zh-HK" altLang="zh-HK" dirty="0">
                <a:solidFill>
                  <a:srgbClr val="FF0000"/>
                </a:solidFill>
              </a:rPr>
              <a:t>億</a:t>
            </a:r>
            <a:endParaRPr kumimoji="1" lang="zh-HK" altLang="en-US" dirty="0">
              <a:solidFill>
                <a:srgbClr val="FF0000"/>
              </a:solidFill>
            </a:endParaRPr>
          </a:p>
        </p:txBody>
      </p:sp>
      <p:sp>
        <p:nvSpPr>
          <p:cNvPr id="13" name="文字方塊 12">
            <a:extLst>
              <a:ext uri="{FF2B5EF4-FFF2-40B4-BE49-F238E27FC236}">
                <a16:creationId xmlns:a16="http://schemas.microsoft.com/office/drawing/2014/main" id="{5C63A902-F6C0-0F75-7519-D0F9946823AF}"/>
              </a:ext>
            </a:extLst>
          </p:cNvPr>
          <p:cNvSpPr txBox="1"/>
          <p:nvPr/>
        </p:nvSpPr>
        <p:spPr>
          <a:xfrm>
            <a:off x="6103783" y="3677635"/>
            <a:ext cx="222421" cy="369332"/>
          </a:xfrm>
          <a:prstGeom prst="rect">
            <a:avLst/>
          </a:prstGeom>
          <a:noFill/>
        </p:spPr>
        <p:txBody>
          <a:bodyPr wrap="square" rtlCol="0">
            <a:spAutoFit/>
          </a:bodyPr>
          <a:lstStyle/>
          <a:p>
            <a:r>
              <a:rPr kumimoji="1" lang="en-US" altLang="zh-HK" dirty="0">
                <a:solidFill>
                  <a:srgbClr val="FF0000"/>
                </a:solidFill>
              </a:rPr>
              <a:t>2</a:t>
            </a:r>
            <a:endParaRPr kumimoji="1" lang="zh-HK" altLang="en-US" dirty="0">
              <a:solidFill>
                <a:srgbClr val="FF0000"/>
              </a:solidFill>
            </a:endParaRPr>
          </a:p>
        </p:txBody>
      </p:sp>
      <p:sp>
        <p:nvSpPr>
          <p:cNvPr id="14" name="文字方塊 13">
            <a:extLst>
              <a:ext uri="{FF2B5EF4-FFF2-40B4-BE49-F238E27FC236}">
                <a16:creationId xmlns:a16="http://schemas.microsoft.com/office/drawing/2014/main" id="{57066B3A-D585-2006-F28A-E2A7458C77C1}"/>
              </a:ext>
            </a:extLst>
          </p:cNvPr>
          <p:cNvSpPr txBox="1"/>
          <p:nvPr/>
        </p:nvSpPr>
        <p:spPr>
          <a:xfrm>
            <a:off x="4955059" y="3949397"/>
            <a:ext cx="1346887" cy="369332"/>
          </a:xfrm>
          <a:prstGeom prst="rect">
            <a:avLst/>
          </a:prstGeom>
          <a:noFill/>
        </p:spPr>
        <p:txBody>
          <a:bodyPr wrap="square" rtlCol="0">
            <a:spAutoFit/>
          </a:bodyPr>
          <a:lstStyle/>
          <a:p>
            <a:r>
              <a:rPr lang="en-US" altLang="zh-HK" dirty="0">
                <a:solidFill>
                  <a:srgbClr val="FF0000"/>
                </a:solidFill>
              </a:rPr>
              <a:t>290 million</a:t>
            </a:r>
            <a:endParaRPr kumimoji="1" lang="zh-HK" altLang="en-US" dirty="0">
              <a:solidFill>
                <a:srgbClr val="FF0000"/>
              </a:solidFill>
            </a:endParaRPr>
          </a:p>
        </p:txBody>
      </p:sp>
      <p:sp>
        <p:nvSpPr>
          <p:cNvPr id="15" name="文字方塊 14">
            <a:extLst>
              <a:ext uri="{FF2B5EF4-FFF2-40B4-BE49-F238E27FC236}">
                <a16:creationId xmlns:a16="http://schemas.microsoft.com/office/drawing/2014/main" id="{7EB3972E-9284-AF6A-651A-45915FB1FCFF}"/>
              </a:ext>
            </a:extLst>
          </p:cNvPr>
          <p:cNvSpPr txBox="1"/>
          <p:nvPr/>
        </p:nvSpPr>
        <p:spPr>
          <a:xfrm>
            <a:off x="7234653" y="3953095"/>
            <a:ext cx="259492" cy="400110"/>
          </a:xfrm>
          <a:prstGeom prst="rect">
            <a:avLst/>
          </a:prstGeom>
          <a:noFill/>
        </p:spPr>
        <p:txBody>
          <a:bodyPr wrap="square" rtlCol="0">
            <a:spAutoFit/>
          </a:bodyPr>
          <a:lstStyle/>
          <a:p>
            <a:r>
              <a:rPr kumimoji="1" lang="en-US" altLang="zh-HK" sz="2000" dirty="0">
                <a:solidFill>
                  <a:srgbClr val="FF0000"/>
                </a:solidFill>
              </a:rPr>
              <a:t>2</a:t>
            </a:r>
            <a:endParaRPr kumimoji="1" lang="zh-HK" altLang="en-US" sz="2000" dirty="0">
              <a:solidFill>
                <a:srgbClr val="FF0000"/>
              </a:solidFill>
            </a:endParaRPr>
          </a:p>
        </p:txBody>
      </p:sp>
      <p:sp>
        <p:nvSpPr>
          <p:cNvPr id="16" name="文字方塊 15">
            <a:extLst>
              <a:ext uri="{FF2B5EF4-FFF2-40B4-BE49-F238E27FC236}">
                <a16:creationId xmlns:a16="http://schemas.microsoft.com/office/drawing/2014/main" id="{BB6B31E1-AD59-7587-4324-049C261DDD6E}"/>
              </a:ext>
            </a:extLst>
          </p:cNvPr>
          <p:cNvSpPr txBox="1"/>
          <p:nvPr/>
        </p:nvSpPr>
        <p:spPr>
          <a:xfrm>
            <a:off x="368430" y="4391507"/>
            <a:ext cx="7834184" cy="2308324"/>
          </a:xfrm>
          <a:prstGeom prst="rect">
            <a:avLst/>
          </a:prstGeom>
          <a:noFill/>
        </p:spPr>
        <p:txBody>
          <a:bodyPr wrap="square" rtlCol="0">
            <a:spAutoFit/>
          </a:bodyPr>
          <a:lstStyle/>
          <a:p>
            <a:r>
              <a:rPr lang="en-US" altLang="zh-HK" dirty="0"/>
              <a:t>6. </a:t>
            </a:r>
            <a:r>
              <a:rPr lang="zh-HK" altLang="zh-HK" dirty="0"/>
              <a:t>以下哪項不是清中期人口大增所產生的問題？請圈出答案。</a:t>
            </a:r>
            <a:r>
              <a:rPr lang="en-US" altLang="zh-HK" dirty="0"/>
              <a:t>(Which of the following was not a problem arising from the sharp increase in population in the mid-Qing era? Circle your answer.)</a:t>
            </a:r>
            <a:endParaRPr lang="zh-TW" altLang="zh-HK" dirty="0"/>
          </a:p>
          <a:p>
            <a:r>
              <a:rPr lang="en-US" altLang="zh-HK" dirty="0"/>
              <a:t>A. </a:t>
            </a:r>
            <a:r>
              <a:rPr lang="zh-HK" altLang="zh-HK" dirty="0"/>
              <a:t>耕地不足</a:t>
            </a:r>
            <a:r>
              <a:rPr lang="en-US" altLang="zh-HK" dirty="0"/>
              <a:t>(Inadequate cultivated lands)</a:t>
            </a:r>
            <a:endParaRPr lang="zh-TW" altLang="zh-HK" dirty="0"/>
          </a:p>
          <a:p>
            <a:r>
              <a:rPr lang="en-US" altLang="zh-HK" dirty="0"/>
              <a:t>B. </a:t>
            </a:r>
            <a:r>
              <a:rPr lang="zh-HK" altLang="zh-HK" dirty="0"/>
              <a:t>糧食短缺</a:t>
            </a:r>
            <a:r>
              <a:rPr lang="en-US" altLang="zh-HK" dirty="0"/>
              <a:t>(Food shortage)</a:t>
            </a:r>
            <a:endParaRPr lang="zh-TW" altLang="zh-HK" dirty="0"/>
          </a:p>
          <a:p>
            <a:r>
              <a:rPr lang="en-US" altLang="zh-HK" dirty="0"/>
              <a:t>C. </a:t>
            </a:r>
            <a:r>
              <a:rPr lang="zh-HK" altLang="zh-HK" dirty="0"/>
              <a:t>物價上升</a:t>
            </a:r>
            <a:r>
              <a:rPr lang="en-US" altLang="zh-HK" dirty="0"/>
              <a:t>(Rising prices)</a:t>
            </a:r>
            <a:endParaRPr lang="zh-TW" altLang="zh-HK" dirty="0"/>
          </a:p>
          <a:p>
            <a:r>
              <a:rPr lang="en-US" altLang="zh-HK" dirty="0"/>
              <a:t>D. </a:t>
            </a:r>
            <a:r>
              <a:rPr lang="zh-HK" altLang="zh-HK" dirty="0"/>
              <a:t>造成資源的浪費</a:t>
            </a:r>
            <a:r>
              <a:rPr lang="en-US" altLang="zh-HK" dirty="0"/>
              <a:t>(A waste of resources)</a:t>
            </a:r>
            <a:endParaRPr lang="zh-TW" altLang="zh-HK" dirty="0"/>
          </a:p>
          <a:p>
            <a:endParaRPr kumimoji="1" lang="zh-HK" altLang="en-US" dirty="0"/>
          </a:p>
        </p:txBody>
      </p:sp>
      <p:sp>
        <p:nvSpPr>
          <p:cNvPr id="17" name="矩形 16">
            <a:extLst>
              <a:ext uri="{FF2B5EF4-FFF2-40B4-BE49-F238E27FC236}">
                <a16:creationId xmlns:a16="http://schemas.microsoft.com/office/drawing/2014/main" id="{FFAFB412-4006-F049-05BA-ADBFE4DBC6EF}"/>
              </a:ext>
            </a:extLst>
          </p:cNvPr>
          <p:cNvSpPr/>
          <p:nvPr/>
        </p:nvSpPr>
        <p:spPr>
          <a:xfrm>
            <a:off x="425399" y="6110416"/>
            <a:ext cx="3947984" cy="339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32</a:t>
            </a:fld>
            <a:endParaRPr kumimoji="1" lang="zh-HK" altLang="en-US"/>
          </a:p>
        </p:txBody>
      </p:sp>
    </p:spTree>
    <p:extLst>
      <p:ext uri="{BB962C8B-B14F-4D97-AF65-F5344CB8AC3E}">
        <p14:creationId xmlns:p14="http://schemas.microsoft.com/office/powerpoint/2010/main" val="262318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A6BAC6D3-D406-5A5F-77C0-D3FD6839F803}"/>
              </a:ext>
            </a:extLst>
          </p:cNvPr>
          <p:cNvSpPr txBox="1"/>
          <p:nvPr/>
        </p:nvSpPr>
        <p:spPr>
          <a:xfrm>
            <a:off x="265670" y="419372"/>
            <a:ext cx="8612659" cy="6401753"/>
          </a:xfrm>
          <a:prstGeom prst="rect">
            <a:avLst/>
          </a:prstGeom>
          <a:noFill/>
        </p:spPr>
        <p:txBody>
          <a:bodyPr wrap="square" rtlCol="0">
            <a:spAutoFit/>
          </a:bodyPr>
          <a:lstStyle/>
          <a:p>
            <a:r>
              <a:rPr lang="en-US" altLang="zh-HK" sz="2800" dirty="0"/>
              <a:t>7. </a:t>
            </a:r>
            <a:r>
              <a:rPr lang="zh-HK" altLang="zh-HK" sz="2800" dirty="0"/>
              <a:t>根據資料一至四，下列哪一項不是導致清朝中衰的原因？請圈出答案。</a:t>
            </a:r>
            <a:r>
              <a:rPr lang="en-US" altLang="zh-HK" sz="2800" dirty="0"/>
              <a:t>(Study Sources A to D, which of the following was not the reason for the decline of the Qing Dynasty? Circle your answer.)</a:t>
            </a:r>
            <a:endParaRPr lang="zh-TW" altLang="zh-HK" sz="2800" dirty="0"/>
          </a:p>
          <a:p>
            <a:r>
              <a:rPr lang="en-US" altLang="zh-HK" sz="2800" dirty="0"/>
              <a:t>A. </a:t>
            </a:r>
            <a:r>
              <a:rPr lang="zh-HK" altLang="zh-HK" sz="2800" dirty="0"/>
              <a:t>三藩叛亂，削弱統治</a:t>
            </a:r>
            <a:r>
              <a:rPr lang="en-US" altLang="zh-HK" sz="2800" dirty="0"/>
              <a:t>(Revolt of the Three Feudatories weakened the rule)</a:t>
            </a:r>
            <a:endParaRPr lang="zh-TW" altLang="zh-HK" sz="2800" dirty="0"/>
          </a:p>
          <a:p>
            <a:r>
              <a:rPr lang="en-US" altLang="zh-HK" sz="2800" dirty="0"/>
              <a:t>B. </a:t>
            </a:r>
            <a:r>
              <a:rPr lang="zh-HK" altLang="zh-HK" sz="2800" dirty="0"/>
              <a:t>征戰頻繁，軍費浩大</a:t>
            </a:r>
            <a:r>
              <a:rPr lang="en-US" altLang="zh-HK" sz="2800" dirty="0"/>
              <a:t>(Frequent military expeditions caused heavy expenses)</a:t>
            </a:r>
            <a:endParaRPr lang="zh-TW" altLang="zh-HK" sz="2800" dirty="0"/>
          </a:p>
          <a:p>
            <a:r>
              <a:rPr lang="en-US" altLang="zh-HK" sz="2800" dirty="0"/>
              <a:t>C. </a:t>
            </a:r>
            <a:r>
              <a:rPr lang="zh-HK" altLang="zh-HK" sz="2800" dirty="0"/>
              <a:t>皇室浪費，國庫空虛</a:t>
            </a:r>
            <a:r>
              <a:rPr lang="en-US" altLang="zh-HK" sz="2800" dirty="0"/>
              <a:t>(Extreme imperial extravagance and luxury contributed to great expenditure)</a:t>
            </a:r>
            <a:endParaRPr lang="zh-TW" altLang="zh-HK" sz="2800" dirty="0"/>
          </a:p>
          <a:p>
            <a:r>
              <a:rPr lang="en-US" altLang="zh-HK" sz="2800" dirty="0"/>
              <a:t>D. </a:t>
            </a:r>
            <a:r>
              <a:rPr lang="zh-HK" altLang="zh-HK" sz="2800" dirty="0"/>
              <a:t>人口大增，耕地不足 </a:t>
            </a:r>
            <a:r>
              <a:rPr lang="en-US" altLang="zh-HK" sz="2800" dirty="0"/>
              <a:t>(Sharp population increase led to shortages of cultivated lands) </a:t>
            </a:r>
            <a:endParaRPr lang="zh-TW" altLang="zh-HK" sz="2800" dirty="0"/>
          </a:p>
          <a:p>
            <a:r>
              <a:rPr lang="en-US" altLang="zh-HK" sz="2800" dirty="0"/>
              <a:t>E. </a:t>
            </a:r>
            <a:r>
              <a:rPr lang="zh-HK" altLang="zh-HK" sz="2800" dirty="0"/>
              <a:t>貪污成風，吏治敗壞</a:t>
            </a:r>
            <a:r>
              <a:rPr lang="en-US" altLang="zh-HK" sz="2800" dirty="0"/>
              <a:t>(Rampant corruptions led to poor administrations)</a:t>
            </a:r>
            <a:endParaRPr lang="zh-TW" altLang="zh-HK" sz="2800" dirty="0"/>
          </a:p>
          <a:p>
            <a:endParaRPr kumimoji="1" lang="zh-HK" altLang="en-US" dirty="0"/>
          </a:p>
        </p:txBody>
      </p:sp>
      <p:sp>
        <p:nvSpPr>
          <p:cNvPr id="5" name="矩形 4">
            <a:extLst>
              <a:ext uri="{FF2B5EF4-FFF2-40B4-BE49-F238E27FC236}">
                <a16:creationId xmlns:a16="http://schemas.microsoft.com/office/drawing/2014/main" id="{843E44D9-8703-C826-A049-E405BF6B5789}"/>
              </a:ext>
            </a:extLst>
          </p:cNvPr>
          <p:cNvSpPr/>
          <p:nvPr/>
        </p:nvSpPr>
        <p:spPr>
          <a:xfrm>
            <a:off x="265669" y="2214798"/>
            <a:ext cx="8339711" cy="778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33</a:t>
            </a:fld>
            <a:endParaRPr kumimoji="1" lang="zh-HK" altLang="en-US"/>
          </a:p>
        </p:txBody>
      </p:sp>
    </p:spTree>
    <p:extLst>
      <p:ext uri="{BB962C8B-B14F-4D97-AF65-F5344CB8AC3E}">
        <p14:creationId xmlns:p14="http://schemas.microsoft.com/office/powerpoint/2010/main" val="218295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7ED63255-CD5E-88EF-4F42-7256052CB175}"/>
              </a:ext>
            </a:extLst>
          </p:cNvPr>
          <p:cNvGraphicFramePr>
            <a:graphicFrameLocks noGrp="1"/>
          </p:cNvGraphicFramePr>
          <p:nvPr>
            <p:extLst>
              <p:ext uri="{D42A27DB-BD31-4B8C-83A1-F6EECF244321}">
                <p14:modId xmlns:p14="http://schemas.microsoft.com/office/powerpoint/2010/main" val="960305357"/>
              </p:ext>
            </p:extLst>
          </p:nvPr>
        </p:nvGraphicFramePr>
        <p:xfrm>
          <a:off x="370247" y="1802144"/>
          <a:ext cx="8292293" cy="1828800"/>
        </p:xfrm>
        <a:graphic>
          <a:graphicData uri="http://schemas.openxmlformats.org/drawingml/2006/table">
            <a:tbl>
              <a:tblPr firstRow="1" firstCol="1" bandRow="1">
                <a:tableStyleId>{5C22544A-7EE6-4342-B048-85BDC9FD1C3A}</a:tableStyleId>
              </a:tblPr>
              <a:tblGrid>
                <a:gridCol w="3868575">
                  <a:extLst>
                    <a:ext uri="{9D8B030D-6E8A-4147-A177-3AD203B41FA5}">
                      <a16:colId xmlns:a16="http://schemas.microsoft.com/office/drawing/2014/main" val="1450053583"/>
                    </a:ext>
                  </a:extLst>
                </a:gridCol>
                <a:gridCol w="4423718">
                  <a:extLst>
                    <a:ext uri="{9D8B030D-6E8A-4147-A177-3AD203B41FA5}">
                      <a16:colId xmlns:a16="http://schemas.microsoft.com/office/drawing/2014/main" val="3127057319"/>
                    </a:ext>
                  </a:extLst>
                </a:gridCol>
              </a:tblGrid>
              <a:tr h="0">
                <a:tc>
                  <a:txBody>
                    <a:bodyPr/>
                    <a:lstStyle/>
                    <a:p>
                      <a:r>
                        <a:rPr lang="zh-HK" sz="2400" b="0" kern="100" dirty="0">
                          <a:effectLst/>
                        </a:rPr>
                        <a:t>人口普查年</a:t>
                      </a:r>
                      <a:r>
                        <a:rPr lang="en-US" sz="2400" b="0" kern="100" dirty="0">
                          <a:effectLst/>
                        </a:rPr>
                        <a:t>(Census year)</a:t>
                      </a:r>
                      <a:endParaRPr lang="zh-TW" sz="2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2400" b="0" kern="100" dirty="0">
                          <a:effectLst/>
                        </a:rPr>
                        <a:t>人口</a:t>
                      </a:r>
                      <a:r>
                        <a:rPr lang="en-US" sz="2400" b="0" kern="100" dirty="0">
                          <a:effectLst/>
                        </a:rPr>
                        <a:t>(Population)</a:t>
                      </a:r>
                      <a:endParaRPr lang="zh-TW" sz="2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11309349"/>
                  </a:ext>
                </a:extLst>
              </a:tr>
              <a:tr h="0">
                <a:tc>
                  <a:txBody>
                    <a:bodyPr/>
                    <a:lstStyle/>
                    <a:p>
                      <a:r>
                        <a:rPr lang="en-US" sz="2400" b="0" kern="100">
                          <a:effectLst/>
                        </a:rPr>
                        <a:t>1871</a:t>
                      </a:r>
                      <a:endParaRPr lang="zh-TW" sz="24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2400" b="0" kern="100">
                          <a:effectLst/>
                        </a:rPr>
                        <a:t>2.39</a:t>
                      </a:r>
                      <a:r>
                        <a:rPr lang="zh-TW" sz="2400" b="0" kern="100">
                          <a:effectLst/>
                        </a:rPr>
                        <a:t>億</a:t>
                      </a:r>
                      <a:r>
                        <a:rPr lang="en-US" sz="2400" b="0" kern="100">
                          <a:effectLst/>
                        </a:rPr>
                        <a:t>(239 million)</a:t>
                      </a:r>
                      <a:endParaRPr lang="zh-TW" sz="24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910527733"/>
                  </a:ext>
                </a:extLst>
              </a:tr>
              <a:tr h="0">
                <a:tc>
                  <a:txBody>
                    <a:bodyPr/>
                    <a:lstStyle/>
                    <a:p>
                      <a:r>
                        <a:rPr lang="en-US" sz="2400" b="0" kern="100">
                          <a:effectLst/>
                        </a:rPr>
                        <a:t>1881</a:t>
                      </a:r>
                      <a:endParaRPr lang="zh-TW" sz="24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2400" b="0" kern="100">
                          <a:effectLst/>
                        </a:rPr>
                        <a:t>2.54</a:t>
                      </a:r>
                      <a:r>
                        <a:rPr lang="zh-HK" sz="2400" b="0" kern="100">
                          <a:effectLst/>
                        </a:rPr>
                        <a:t>億</a:t>
                      </a:r>
                      <a:r>
                        <a:rPr lang="en-US" sz="2400" b="0" kern="100">
                          <a:effectLst/>
                        </a:rPr>
                        <a:t>(254 million)	</a:t>
                      </a:r>
                      <a:endParaRPr lang="zh-TW" sz="24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872014711"/>
                  </a:ext>
                </a:extLst>
              </a:tr>
              <a:tr h="0">
                <a:tc>
                  <a:txBody>
                    <a:bodyPr/>
                    <a:lstStyle/>
                    <a:p>
                      <a:r>
                        <a:rPr lang="en-US" sz="2400" b="0" kern="100">
                          <a:effectLst/>
                        </a:rPr>
                        <a:t>1891</a:t>
                      </a:r>
                      <a:endParaRPr lang="zh-TW" sz="24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2400" b="0" kern="100" dirty="0">
                          <a:effectLst/>
                        </a:rPr>
                        <a:t>2.87</a:t>
                      </a:r>
                      <a:r>
                        <a:rPr lang="zh-HK" sz="2400" b="0" kern="100" dirty="0">
                          <a:effectLst/>
                        </a:rPr>
                        <a:t>億</a:t>
                      </a:r>
                      <a:r>
                        <a:rPr lang="en-US" sz="2400" b="0" kern="100" dirty="0">
                          <a:effectLst/>
                        </a:rPr>
                        <a:t>(287 million)	</a:t>
                      </a:r>
                      <a:endParaRPr lang="zh-TW" sz="2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904813034"/>
                  </a:ext>
                </a:extLst>
              </a:tr>
              <a:tr h="0">
                <a:tc>
                  <a:txBody>
                    <a:bodyPr/>
                    <a:lstStyle/>
                    <a:p>
                      <a:r>
                        <a:rPr lang="en-US" sz="2400" b="0" kern="100">
                          <a:effectLst/>
                        </a:rPr>
                        <a:t>1901</a:t>
                      </a:r>
                      <a:endParaRPr lang="zh-TW" sz="24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2400" b="0" kern="100" dirty="0">
                          <a:effectLst/>
                        </a:rPr>
                        <a:t>2.94</a:t>
                      </a:r>
                      <a:r>
                        <a:rPr lang="zh-HK" sz="2400" b="0" kern="100" dirty="0">
                          <a:effectLst/>
                        </a:rPr>
                        <a:t>億</a:t>
                      </a:r>
                      <a:r>
                        <a:rPr lang="en-US" sz="2400" b="0" kern="100" dirty="0">
                          <a:effectLst/>
                        </a:rPr>
                        <a:t>(294 million)</a:t>
                      </a:r>
                      <a:endParaRPr lang="zh-TW" sz="24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373658109"/>
                  </a:ext>
                </a:extLst>
              </a:tr>
            </a:tbl>
          </a:graphicData>
        </a:graphic>
      </p:graphicFrame>
      <p:sp>
        <p:nvSpPr>
          <p:cNvPr id="5" name="文字方塊 4">
            <a:extLst>
              <a:ext uri="{FF2B5EF4-FFF2-40B4-BE49-F238E27FC236}">
                <a16:creationId xmlns:a16="http://schemas.microsoft.com/office/drawing/2014/main" id="{F396D17F-C09F-CCC9-58C7-CF4B7397CCF8}"/>
              </a:ext>
            </a:extLst>
          </p:cNvPr>
          <p:cNvSpPr txBox="1"/>
          <p:nvPr/>
        </p:nvSpPr>
        <p:spPr>
          <a:xfrm>
            <a:off x="315097" y="241518"/>
            <a:ext cx="8402594" cy="1846659"/>
          </a:xfrm>
          <a:prstGeom prst="rect">
            <a:avLst/>
          </a:prstGeom>
          <a:noFill/>
        </p:spPr>
        <p:txBody>
          <a:bodyPr wrap="square" rtlCol="0">
            <a:spAutoFit/>
          </a:bodyPr>
          <a:lstStyle/>
          <a:p>
            <a:r>
              <a:rPr lang="zh-HK" altLang="zh-HK" sz="2400" dirty="0"/>
              <a:t>資料五：根據人口普查，在英國統治下的印度人口</a:t>
            </a:r>
            <a:r>
              <a:rPr lang="en-US" altLang="zh-HK" sz="2400" dirty="0"/>
              <a:t>(</a:t>
            </a:r>
            <a:r>
              <a:rPr lang="zh-HK" altLang="zh-HK" sz="2400" dirty="0"/>
              <a:t>包括現在的巴基斯坦和孟加拉國</a:t>
            </a:r>
            <a:r>
              <a:rPr lang="en-US" altLang="zh-HK" sz="2400" dirty="0"/>
              <a:t>)</a:t>
            </a:r>
            <a:r>
              <a:rPr lang="zh-HK" altLang="zh-HK" sz="2400" dirty="0"/>
              <a:t>：</a:t>
            </a:r>
            <a:r>
              <a:rPr lang="en-US" altLang="zh-HK" sz="2400" dirty="0"/>
              <a:t>(Source E: According to the census, the population of India under British Raj (including now Pakistan and Bangladesh)</a:t>
            </a:r>
            <a:endParaRPr lang="zh-TW" altLang="zh-HK" sz="2400" dirty="0"/>
          </a:p>
          <a:p>
            <a:endParaRPr kumimoji="1" lang="zh-HK" altLang="en-US" dirty="0"/>
          </a:p>
        </p:txBody>
      </p:sp>
      <p:sp>
        <p:nvSpPr>
          <p:cNvPr id="6" name="文字方塊 5">
            <a:extLst>
              <a:ext uri="{FF2B5EF4-FFF2-40B4-BE49-F238E27FC236}">
                <a16:creationId xmlns:a16="http://schemas.microsoft.com/office/drawing/2014/main" id="{033C49F3-2049-1F46-A3A9-82CF18EFE35E}"/>
              </a:ext>
            </a:extLst>
          </p:cNvPr>
          <p:cNvSpPr txBox="1"/>
          <p:nvPr/>
        </p:nvSpPr>
        <p:spPr>
          <a:xfrm>
            <a:off x="259946" y="3615299"/>
            <a:ext cx="8292292" cy="523220"/>
          </a:xfrm>
          <a:prstGeom prst="rect">
            <a:avLst/>
          </a:prstGeom>
          <a:noFill/>
        </p:spPr>
        <p:txBody>
          <a:bodyPr wrap="square" rtlCol="0">
            <a:spAutoFit/>
          </a:bodyPr>
          <a:lstStyle/>
          <a:p>
            <a:r>
              <a:rPr lang="en-US" altLang="zh-HK" sz="1000" dirty="0"/>
              <a:t>(</a:t>
            </a:r>
            <a:r>
              <a:rPr lang="zh-TW" altLang="zh-HK" sz="1000" dirty="0"/>
              <a:t>資料來源：</a:t>
            </a:r>
            <a:r>
              <a:rPr lang="en-US" altLang="zh-HK" sz="1000" dirty="0"/>
              <a:t>https://</a:t>
            </a:r>
            <a:r>
              <a:rPr lang="en-US" altLang="zh-HK" sz="1000" dirty="0" err="1"/>
              <a:t>tw.amznwiki.com</a:t>
            </a:r>
            <a:r>
              <a:rPr lang="en-US" altLang="zh-HK" sz="1000" dirty="0"/>
              <a:t>/999948-india-demographics-YCSART</a:t>
            </a:r>
            <a:r>
              <a:rPr lang="zh-TW" altLang="zh-HK" sz="1000" dirty="0"/>
              <a:t>，觀看日期：</a:t>
            </a:r>
            <a:r>
              <a:rPr lang="en-US" altLang="zh-HK" sz="1000" dirty="0"/>
              <a:t>2021</a:t>
            </a:r>
            <a:r>
              <a:rPr lang="zh-TW" altLang="zh-HK" sz="1000" dirty="0"/>
              <a:t>年</a:t>
            </a:r>
            <a:r>
              <a:rPr lang="en-US" altLang="zh-HK" sz="1000" dirty="0"/>
              <a:t>9</a:t>
            </a:r>
            <a:r>
              <a:rPr lang="zh-TW" altLang="zh-HK" sz="1000" dirty="0"/>
              <a:t>月</a:t>
            </a:r>
            <a:r>
              <a:rPr lang="en-US" altLang="zh-HK" sz="1000" dirty="0"/>
              <a:t>15</a:t>
            </a:r>
            <a:r>
              <a:rPr lang="zh-TW" altLang="zh-HK" sz="1000" dirty="0"/>
              <a:t>日。</a:t>
            </a:r>
            <a:r>
              <a:rPr lang="en-US" altLang="zh-HK" sz="1000" dirty="0"/>
              <a:t>)</a:t>
            </a:r>
            <a:endParaRPr lang="zh-TW" altLang="zh-HK" sz="1000" dirty="0"/>
          </a:p>
          <a:p>
            <a:endParaRPr kumimoji="1" lang="zh-HK" altLang="en-US" dirty="0"/>
          </a:p>
        </p:txBody>
      </p:sp>
      <p:sp>
        <p:nvSpPr>
          <p:cNvPr id="7" name="內容版面配置區 2">
            <a:extLst>
              <a:ext uri="{FF2B5EF4-FFF2-40B4-BE49-F238E27FC236}">
                <a16:creationId xmlns:a16="http://schemas.microsoft.com/office/drawing/2014/main" id="{303EC81A-2D55-5D5E-FE97-1D35B1C3F572}"/>
              </a:ext>
            </a:extLst>
          </p:cNvPr>
          <p:cNvSpPr>
            <a:spLocks noGrp="1"/>
          </p:cNvSpPr>
          <p:nvPr>
            <p:ph idx="1"/>
          </p:nvPr>
        </p:nvSpPr>
        <p:spPr>
          <a:xfrm>
            <a:off x="259947" y="4053753"/>
            <a:ext cx="8624107" cy="923330"/>
          </a:xfrm>
        </p:spPr>
        <p:txBody>
          <a:bodyPr>
            <a:normAutofit/>
          </a:bodyPr>
          <a:lstStyle/>
          <a:p>
            <a:pPr marL="0" indent="0">
              <a:buNone/>
            </a:pPr>
            <a:r>
              <a:rPr lang="zh-HK" altLang="zh-HK" sz="2400" dirty="0"/>
              <a:t>根據資料四及五，回答以下問題。</a:t>
            </a:r>
            <a:r>
              <a:rPr lang="en-US" altLang="zh-HK" sz="2400" dirty="0"/>
              <a:t>(Study Sources D and E, and answer the questions.)</a:t>
            </a:r>
            <a:endParaRPr lang="zh-TW" altLang="zh-HK" sz="2400" dirty="0"/>
          </a:p>
          <a:p>
            <a:pPr marL="0" indent="0">
              <a:buNone/>
            </a:pPr>
            <a:endParaRPr kumimoji="1" lang="zh-HK" altLang="en-US" dirty="0"/>
          </a:p>
        </p:txBody>
      </p:sp>
      <p:sp>
        <p:nvSpPr>
          <p:cNvPr id="9" name="文字方塊 8">
            <a:extLst>
              <a:ext uri="{FF2B5EF4-FFF2-40B4-BE49-F238E27FC236}">
                <a16:creationId xmlns:a16="http://schemas.microsoft.com/office/drawing/2014/main" id="{35C1E8B7-F28D-4A56-73FB-C8C0B12AFCC2}"/>
              </a:ext>
            </a:extLst>
          </p:cNvPr>
          <p:cNvSpPr txBox="1"/>
          <p:nvPr/>
        </p:nvSpPr>
        <p:spPr>
          <a:xfrm>
            <a:off x="204796" y="4868315"/>
            <a:ext cx="8292292" cy="1477328"/>
          </a:xfrm>
          <a:prstGeom prst="rect">
            <a:avLst/>
          </a:prstGeom>
          <a:noFill/>
        </p:spPr>
        <p:txBody>
          <a:bodyPr wrap="square" rtlCol="0">
            <a:spAutoFit/>
          </a:bodyPr>
          <a:lstStyle/>
          <a:p>
            <a:r>
              <a:rPr lang="en-US" altLang="zh-HK" sz="2400" dirty="0"/>
              <a:t>8. </a:t>
            </a:r>
            <a:r>
              <a:rPr lang="zh-HK" altLang="zh-HK" sz="2400" dirty="0"/>
              <a:t>在</a:t>
            </a:r>
            <a:r>
              <a:rPr lang="en-US" altLang="zh-HK" sz="2400" dirty="0"/>
              <a:t>19</a:t>
            </a:r>
            <a:r>
              <a:rPr lang="zh-HK" altLang="zh-HK" sz="2400" dirty="0"/>
              <a:t>世紀，中國 </a:t>
            </a:r>
            <a:r>
              <a:rPr lang="en-US" altLang="zh-HK" sz="2400" dirty="0"/>
              <a:t>/ </a:t>
            </a:r>
            <a:r>
              <a:rPr lang="zh-HK" altLang="zh-HK" sz="2400" dirty="0"/>
              <a:t>印度 的人口較多。</a:t>
            </a:r>
            <a:r>
              <a:rPr lang="en-US" altLang="zh-HK" sz="2400" dirty="0"/>
              <a:t>(</a:t>
            </a:r>
            <a:r>
              <a:rPr lang="zh-HK" altLang="zh-HK" sz="2400" dirty="0"/>
              <a:t>請圈出答案。</a:t>
            </a:r>
            <a:r>
              <a:rPr lang="en-US" altLang="zh-HK" sz="2400" dirty="0"/>
              <a:t>)(In the 19th century, China / India had a larger population. (Circle your answer.))</a:t>
            </a:r>
            <a:endParaRPr lang="zh-TW" altLang="zh-HK" sz="2400" dirty="0"/>
          </a:p>
          <a:p>
            <a:endParaRPr kumimoji="1" lang="zh-HK" altLang="en-US" dirty="0"/>
          </a:p>
        </p:txBody>
      </p:sp>
      <p:sp>
        <p:nvSpPr>
          <p:cNvPr id="11" name="矩形 10">
            <a:extLst>
              <a:ext uri="{FF2B5EF4-FFF2-40B4-BE49-F238E27FC236}">
                <a16:creationId xmlns:a16="http://schemas.microsoft.com/office/drawing/2014/main" id="{3D91126C-07BC-8049-9D5B-9ED5D4AB9642}"/>
              </a:ext>
            </a:extLst>
          </p:cNvPr>
          <p:cNvSpPr/>
          <p:nvPr/>
        </p:nvSpPr>
        <p:spPr>
          <a:xfrm>
            <a:off x="2143302" y="4953080"/>
            <a:ext cx="624949" cy="3454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12" name="矩形 11">
            <a:extLst>
              <a:ext uri="{FF2B5EF4-FFF2-40B4-BE49-F238E27FC236}">
                <a16:creationId xmlns:a16="http://schemas.microsoft.com/office/drawing/2014/main" id="{8D555899-E2F5-DB0B-B916-32A3966546A8}"/>
              </a:ext>
            </a:extLst>
          </p:cNvPr>
          <p:cNvSpPr/>
          <p:nvPr/>
        </p:nvSpPr>
        <p:spPr>
          <a:xfrm>
            <a:off x="1981057" y="5325313"/>
            <a:ext cx="787193" cy="340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34</a:t>
            </a:fld>
            <a:endParaRPr kumimoji="1" lang="zh-HK" altLang="en-US"/>
          </a:p>
        </p:txBody>
      </p:sp>
    </p:spTree>
    <p:extLst>
      <p:ext uri="{BB962C8B-B14F-4D97-AF65-F5344CB8AC3E}">
        <p14:creationId xmlns:p14="http://schemas.microsoft.com/office/powerpoint/2010/main" val="22760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id="{52AF7ACC-655A-F2F6-A07E-89233001C116}"/>
              </a:ext>
            </a:extLst>
          </p:cNvPr>
          <p:cNvSpPr txBox="1"/>
          <p:nvPr/>
        </p:nvSpPr>
        <p:spPr>
          <a:xfrm>
            <a:off x="348394" y="463187"/>
            <a:ext cx="8612659" cy="954107"/>
          </a:xfrm>
          <a:prstGeom prst="rect">
            <a:avLst/>
          </a:prstGeom>
          <a:noFill/>
        </p:spPr>
        <p:txBody>
          <a:bodyPr wrap="square" rtlCol="0">
            <a:spAutoFit/>
          </a:bodyPr>
          <a:lstStyle/>
          <a:p>
            <a:r>
              <a:rPr lang="en-US" altLang="zh-HK" sz="2800" dirty="0"/>
              <a:t>9. </a:t>
            </a:r>
            <a:r>
              <a:rPr lang="zh-HK" altLang="zh-HK" sz="2800" dirty="0"/>
              <a:t>請填寫以下國家現時的人口數目。</a:t>
            </a:r>
            <a:r>
              <a:rPr lang="en-US" altLang="zh-HK" sz="2800" dirty="0"/>
              <a:t>(Please fill in the current population of the following countries.)</a:t>
            </a:r>
            <a:endParaRPr kumimoji="1" lang="zh-HK" altLang="en-US" sz="2800" dirty="0"/>
          </a:p>
        </p:txBody>
      </p:sp>
      <p:graphicFrame>
        <p:nvGraphicFramePr>
          <p:cNvPr id="11" name="表格 10">
            <a:extLst>
              <a:ext uri="{FF2B5EF4-FFF2-40B4-BE49-F238E27FC236}">
                <a16:creationId xmlns:a16="http://schemas.microsoft.com/office/drawing/2014/main" id="{E1618C3D-CB70-BEFC-793E-CB1D036ED441}"/>
              </a:ext>
            </a:extLst>
          </p:cNvPr>
          <p:cNvGraphicFramePr>
            <a:graphicFrameLocks noGrp="1"/>
          </p:cNvGraphicFramePr>
          <p:nvPr>
            <p:extLst>
              <p:ext uri="{D42A27DB-BD31-4B8C-83A1-F6EECF244321}">
                <p14:modId xmlns:p14="http://schemas.microsoft.com/office/powerpoint/2010/main" val="266139831"/>
              </p:ext>
            </p:extLst>
          </p:nvPr>
        </p:nvGraphicFramePr>
        <p:xfrm>
          <a:off x="348394" y="2002855"/>
          <a:ext cx="8612659" cy="2133600"/>
        </p:xfrm>
        <a:graphic>
          <a:graphicData uri="http://schemas.openxmlformats.org/drawingml/2006/table">
            <a:tbl>
              <a:tblPr firstRow="1" firstCol="1" bandRow="1">
                <a:tableStyleId>{5C22544A-7EE6-4342-B048-85BDC9FD1C3A}</a:tableStyleId>
              </a:tblPr>
              <a:tblGrid>
                <a:gridCol w="4057113">
                  <a:extLst>
                    <a:ext uri="{9D8B030D-6E8A-4147-A177-3AD203B41FA5}">
                      <a16:colId xmlns:a16="http://schemas.microsoft.com/office/drawing/2014/main" val="4147070387"/>
                    </a:ext>
                  </a:extLst>
                </a:gridCol>
                <a:gridCol w="4555546">
                  <a:extLst>
                    <a:ext uri="{9D8B030D-6E8A-4147-A177-3AD203B41FA5}">
                      <a16:colId xmlns:a16="http://schemas.microsoft.com/office/drawing/2014/main" val="3326382132"/>
                    </a:ext>
                  </a:extLst>
                </a:gridCol>
              </a:tblGrid>
              <a:tr h="0">
                <a:tc>
                  <a:txBody>
                    <a:bodyPr/>
                    <a:lstStyle/>
                    <a:p>
                      <a:r>
                        <a:rPr lang="zh-HK" sz="2800" b="0" kern="100" dirty="0">
                          <a:effectLst/>
                        </a:rPr>
                        <a:t>國家</a:t>
                      </a:r>
                      <a:r>
                        <a:rPr lang="en-US" sz="2800" b="0" kern="100" dirty="0">
                          <a:effectLst/>
                        </a:rPr>
                        <a:t>(country)</a:t>
                      </a:r>
                      <a:endParaRPr lang="zh-TW" sz="2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2800" b="0" kern="100" dirty="0">
                          <a:effectLst/>
                        </a:rPr>
                        <a:t>人口</a:t>
                      </a:r>
                      <a:r>
                        <a:rPr lang="en-US" sz="2800" b="0" kern="100" dirty="0">
                          <a:effectLst/>
                        </a:rPr>
                        <a:t>(Population)</a:t>
                      </a:r>
                      <a:endParaRPr lang="zh-TW" sz="2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373519591"/>
                  </a:ext>
                </a:extLst>
              </a:tr>
              <a:tr h="0">
                <a:tc>
                  <a:txBody>
                    <a:bodyPr/>
                    <a:lstStyle/>
                    <a:p>
                      <a:r>
                        <a:rPr lang="zh-TW" sz="2800" b="0" kern="100" dirty="0">
                          <a:effectLst/>
                        </a:rPr>
                        <a:t>中國</a:t>
                      </a:r>
                      <a:r>
                        <a:rPr lang="en-US" sz="2800" b="0" kern="100" dirty="0">
                          <a:effectLst/>
                        </a:rPr>
                        <a:t>(China)</a:t>
                      </a:r>
                      <a:endParaRPr lang="zh-TW" sz="2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endParaRPr lang="zh-TW" sz="2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38183422"/>
                  </a:ext>
                </a:extLst>
              </a:tr>
              <a:tr h="0">
                <a:tc>
                  <a:txBody>
                    <a:bodyPr/>
                    <a:lstStyle/>
                    <a:p>
                      <a:r>
                        <a:rPr lang="zh-TW" sz="2800" b="0" kern="100">
                          <a:effectLst/>
                        </a:rPr>
                        <a:t>印度</a:t>
                      </a:r>
                      <a:r>
                        <a:rPr lang="en-US" sz="2800" b="0" kern="100">
                          <a:effectLst/>
                        </a:rPr>
                        <a:t>(India)</a:t>
                      </a:r>
                      <a:endParaRPr lang="zh-TW" sz="2800" b="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endParaRPr lang="zh-TW" sz="2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340231654"/>
                  </a:ext>
                </a:extLst>
              </a:tr>
              <a:tr h="0">
                <a:tc>
                  <a:txBody>
                    <a:bodyPr/>
                    <a:lstStyle/>
                    <a:p>
                      <a:r>
                        <a:rPr lang="zh-TW" sz="2800" b="0" kern="100" dirty="0">
                          <a:effectLst/>
                        </a:rPr>
                        <a:t>巴基斯坦</a:t>
                      </a:r>
                      <a:r>
                        <a:rPr lang="en-US" sz="2800" b="0" kern="100" dirty="0">
                          <a:effectLst/>
                        </a:rPr>
                        <a:t>(Pakistan)</a:t>
                      </a:r>
                      <a:endParaRPr lang="zh-TW" sz="2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endParaRPr lang="zh-TW" sz="2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8566770"/>
                  </a:ext>
                </a:extLst>
              </a:tr>
              <a:tr h="287294">
                <a:tc>
                  <a:txBody>
                    <a:bodyPr/>
                    <a:lstStyle/>
                    <a:p>
                      <a:r>
                        <a:rPr lang="zh-TW" sz="2800" b="0" kern="100" dirty="0">
                          <a:effectLst/>
                        </a:rPr>
                        <a:t>孟加拉國</a:t>
                      </a:r>
                      <a:r>
                        <a:rPr lang="en-US" sz="2800" b="0" kern="100" dirty="0">
                          <a:effectLst/>
                        </a:rPr>
                        <a:t>(Bangladesh)</a:t>
                      </a:r>
                      <a:endParaRPr lang="zh-TW" sz="2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endParaRPr lang="zh-TW" sz="2800" b="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905628172"/>
                  </a:ext>
                </a:extLst>
              </a:tr>
            </a:tbl>
          </a:graphicData>
        </a:graphic>
      </p:graphicFrame>
      <p:sp>
        <p:nvSpPr>
          <p:cNvPr id="12" name="文字方塊 11">
            <a:extLst>
              <a:ext uri="{FF2B5EF4-FFF2-40B4-BE49-F238E27FC236}">
                <a16:creationId xmlns:a16="http://schemas.microsoft.com/office/drawing/2014/main" id="{C8688826-F1F5-7425-ADC9-4CDE8E699659}"/>
              </a:ext>
            </a:extLst>
          </p:cNvPr>
          <p:cNvSpPr txBox="1"/>
          <p:nvPr/>
        </p:nvSpPr>
        <p:spPr>
          <a:xfrm>
            <a:off x="4394027" y="2376765"/>
            <a:ext cx="4401579" cy="800219"/>
          </a:xfrm>
          <a:prstGeom prst="rect">
            <a:avLst/>
          </a:prstGeom>
          <a:noFill/>
        </p:spPr>
        <p:txBody>
          <a:bodyPr wrap="square" rtlCol="0">
            <a:spAutoFit/>
          </a:bodyPr>
          <a:lstStyle/>
          <a:p>
            <a:r>
              <a:rPr lang="zh-HK" altLang="zh-HK" sz="2800" kern="100" dirty="0">
                <a:solidFill>
                  <a:srgbClr val="FF0000"/>
                </a:solidFill>
              </a:rPr>
              <a:t>約</a:t>
            </a:r>
            <a:r>
              <a:rPr lang="en-US" altLang="zh-HK" sz="2800" kern="100" dirty="0">
                <a:solidFill>
                  <a:srgbClr val="FF0000"/>
                </a:solidFill>
              </a:rPr>
              <a:t>14.5</a:t>
            </a:r>
            <a:r>
              <a:rPr lang="zh-TW" altLang="zh-HK" sz="2800" kern="100" dirty="0">
                <a:solidFill>
                  <a:srgbClr val="FF0000"/>
                </a:solidFill>
              </a:rPr>
              <a:t>億</a:t>
            </a:r>
            <a:r>
              <a:rPr lang="en-US" altLang="zh-HK" sz="2800" kern="100" dirty="0">
                <a:solidFill>
                  <a:srgbClr val="FF0000"/>
                </a:solidFill>
              </a:rPr>
              <a:t>(about 1.45 billion)</a:t>
            </a:r>
            <a:endParaRPr lang="zh-TW" altLang="zh-HK" sz="2800" kern="100" dirty="0">
              <a:solidFill>
                <a:srgbClr val="FF0000"/>
              </a:solidFill>
              <a:latin typeface="Times New Roman" panose="02020603050405020304" pitchFamily="18" charset="0"/>
              <a:cs typeface="Times New Roman" panose="02020603050405020304" pitchFamily="18" charset="0"/>
            </a:endParaRPr>
          </a:p>
          <a:p>
            <a:endParaRPr kumimoji="1" lang="zh-HK" altLang="en-US" dirty="0"/>
          </a:p>
        </p:txBody>
      </p:sp>
      <p:sp>
        <p:nvSpPr>
          <p:cNvPr id="13" name="文字方塊 12">
            <a:extLst>
              <a:ext uri="{FF2B5EF4-FFF2-40B4-BE49-F238E27FC236}">
                <a16:creationId xmlns:a16="http://schemas.microsoft.com/office/drawing/2014/main" id="{DE75C19F-E58B-9181-E0AC-9A7EFBC478AB}"/>
              </a:ext>
            </a:extLst>
          </p:cNvPr>
          <p:cNvSpPr txBox="1"/>
          <p:nvPr/>
        </p:nvSpPr>
        <p:spPr>
          <a:xfrm>
            <a:off x="4394027" y="2776930"/>
            <a:ext cx="3791682" cy="800219"/>
          </a:xfrm>
          <a:prstGeom prst="rect">
            <a:avLst/>
          </a:prstGeom>
          <a:noFill/>
        </p:spPr>
        <p:txBody>
          <a:bodyPr wrap="square" rtlCol="0">
            <a:spAutoFit/>
          </a:bodyPr>
          <a:lstStyle/>
          <a:p>
            <a:r>
              <a:rPr lang="zh-HK" altLang="zh-HK" sz="2800" kern="100" dirty="0">
                <a:solidFill>
                  <a:srgbClr val="FF0000"/>
                </a:solidFill>
              </a:rPr>
              <a:t>約</a:t>
            </a:r>
            <a:r>
              <a:rPr lang="en-US" altLang="zh-HK" sz="2800" kern="100" dirty="0">
                <a:solidFill>
                  <a:srgbClr val="FF0000"/>
                </a:solidFill>
              </a:rPr>
              <a:t>14</a:t>
            </a:r>
            <a:r>
              <a:rPr lang="zh-TW" altLang="zh-HK" sz="2800" kern="100" dirty="0">
                <a:solidFill>
                  <a:srgbClr val="FF0000"/>
                </a:solidFill>
              </a:rPr>
              <a:t>億</a:t>
            </a:r>
            <a:r>
              <a:rPr lang="en-US" altLang="zh-HK" sz="2800" kern="100" dirty="0">
                <a:solidFill>
                  <a:srgbClr val="FF0000"/>
                </a:solidFill>
              </a:rPr>
              <a:t>(about 1.4 billion)</a:t>
            </a:r>
            <a:endParaRPr lang="zh-TW" altLang="zh-HK" sz="2800" kern="100" dirty="0">
              <a:solidFill>
                <a:srgbClr val="FF0000"/>
              </a:solidFill>
              <a:latin typeface="Times New Roman" panose="02020603050405020304" pitchFamily="18" charset="0"/>
              <a:cs typeface="Times New Roman" panose="02020603050405020304" pitchFamily="18" charset="0"/>
            </a:endParaRPr>
          </a:p>
          <a:p>
            <a:endParaRPr kumimoji="1" lang="zh-HK" altLang="en-US" dirty="0"/>
          </a:p>
        </p:txBody>
      </p:sp>
      <p:sp>
        <p:nvSpPr>
          <p:cNvPr id="14" name="文字方塊 13">
            <a:extLst>
              <a:ext uri="{FF2B5EF4-FFF2-40B4-BE49-F238E27FC236}">
                <a16:creationId xmlns:a16="http://schemas.microsoft.com/office/drawing/2014/main" id="{6E61DABC-D9A3-6E2F-E7A6-D0219C909EB0}"/>
              </a:ext>
            </a:extLst>
          </p:cNvPr>
          <p:cNvSpPr txBox="1"/>
          <p:nvPr/>
        </p:nvSpPr>
        <p:spPr>
          <a:xfrm>
            <a:off x="4394027" y="3230755"/>
            <a:ext cx="4198829" cy="800219"/>
          </a:xfrm>
          <a:prstGeom prst="rect">
            <a:avLst/>
          </a:prstGeom>
          <a:noFill/>
        </p:spPr>
        <p:txBody>
          <a:bodyPr wrap="square" rtlCol="0">
            <a:spAutoFit/>
          </a:bodyPr>
          <a:lstStyle/>
          <a:p>
            <a:r>
              <a:rPr lang="zh-HK" altLang="zh-HK" sz="2800" kern="100" dirty="0">
                <a:solidFill>
                  <a:srgbClr val="FF0000"/>
                </a:solidFill>
              </a:rPr>
              <a:t>約</a:t>
            </a:r>
            <a:r>
              <a:rPr lang="en-US" altLang="zh-HK" sz="2800" kern="100" dirty="0">
                <a:solidFill>
                  <a:srgbClr val="FF0000"/>
                </a:solidFill>
              </a:rPr>
              <a:t>2.3</a:t>
            </a:r>
            <a:r>
              <a:rPr lang="zh-TW" altLang="zh-HK" sz="2800" kern="100" dirty="0">
                <a:solidFill>
                  <a:srgbClr val="FF0000"/>
                </a:solidFill>
              </a:rPr>
              <a:t>億</a:t>
            </a:r>
            <a:r>
              <a:rPr lang="en-US" altLang="zh-HK" sz="2800" kern="100" dirty="0">
                <a:solidFill>
                  <a:srgbClr val="FF0000"/>
                </a:solidFill>
              </a:rPr>
              <a:t>(about 230 million)</a:t>
            </a:r>
            <a:endParaRPr lang="zh-TW" altLang="zh-HK" sz="2800" kern="100" dirty="0">
              <a:solidFill>
                <a:srgbClr val="FF0000"/>
              </a:solidFill>
              <a:latin typeface="Times New Roman" panose="02020603050405020304" pitchFamily="18" charset="0"/>
              <a:cs typeface="Times New Roman" panose="02020603050405020304" pitchFamily="18" charset="0"/>
            </a:endParaRPr>
          </a:p>
          <a:p>
            <a:endParaRPr kumimoji="1" lang="zh-HK" altLang="en-US" dirty="0"/>
          </a:p>
        </p:txBody>
      </p:sp>
      <p:sp>
        <p:nvSpPr>
          <p:cNvPr id="15" name="文字方塊 14">
            <a:extLst>
              <a:ext uri="{FF2B5EF4-FFF2-40B4-BE49-F238E27FC236}">
                <a16:creationId xmlns:a16="http://schemas.microsoft.com/office/drawing/2014/main" id="{356910F7-579B-369D-4963-643732ACCCF8}"/>
              </a:ext>
            </a:extLst>
          </p:cNvPr>
          <p:cNvSpPr txBox="1"/>
          <p:nvPr/>
        </p:nvSpPr>
        <p:spPr>
          <a:xfrm>
            <a:off x="4394027" y="3661867"/>
            <a:ext cx="4132218" cy="800219"/>
          </a:xfrm>
          <a:prstGeom prst="rect">
            <a:avLst/>
          </a:prstGeom>
          <a:noFill/>
        </p:spPr>
        <p:txBody>
          <a:bodyPr wrap="square" rtlCol="0">
            <a:spAutoFit/>
          </a:bodyPr>
          <a:lstStyle/>
          <a:p>
            <a:r>
              <a:rPr lang="zh-HK" altLang="zh-HK" sz="2800" kern="100" dirty="0">
                <a:solidFill>
                  <a:srgbClr val="FF0000"/>
                </a:solidFill>
              </a:rPr>
              <a:t>約</a:t>
            </a:r>
            <a:r>
              <a:rPr lang="en-US" altLang="zh-HK" sz="2800" kern="100" dirty="0">
                <a:solidFill>
                  <a:srgbClr val="FF0000"/>
                </a:solidFill>
              </a:rPr>
              <a:t>1.7</a:t>
            </a:r>
            <a:r>
              <a:rPr lang="zh-TW" altLang="zh-HK" sz="2800" kern="100" dirty="0">
                <a:solidFill>
                  <a:srgbClr val="FF0000"/>
                </a:solidFill>
              </a:rPr>
              <a:t>億</a:t>
            </a:r>
            <a:r>
              <a:rPr lang="en-US" altLang="zh-HK" sz="2800" kern="100" dirty="0">
                <a:solidFill>
                  <a:srgbClr val="FF0000"/>
                </a:solidFill>
              </a:rPr>
              <a:t>(about 170 million)</a:t>
            </a:r>
            <a:endParaRPr lang="zh-TW" altLang="zh-HK" sz="2800" kern="100" dirty="0">
              <a:solidFill>
                <a:srgbClr val="FF0000"/>
              </a:solidFill>
              <a:latin typeface="Times New Roman" panose="02020603050405020304" pitchFamily="18" charset="0"/>
              <a:cs typeface="Times New Roman" panose="02020603050405020304" pitchFamily="18" charset="0"/>
            </a:endParaRPr>
          </a:p>
          <a:p>
            <a:endParaRPr kumimoji="1" lang="zh-HK" altLang="en-US" dirty="0"/>
          </a:p>
        </p:txBody>
      </p:sp>
      <p:sp>
        <p:nvSpPr>
          <p:cNvPr id="16" name="文字方塊 15">
            <a:extLst>
              <a:ext uri="{FF2B5EF4-FFF2-40B4-BE49-F238E27FC236}">
                <a16:creationId xmlns:a16="http://schemas.microsoft.com/office/drawing/2014/main" id="{37ABAA1F-79D3-A6E9-865C-8BA1DB01B2CD}"/>
              </a:ext>
            </a:extLst>
          </p:cNvPr>
          <p:cNvSpPr txBox="1"/>
          <p:nvPr/>
        </p:nvSpPr>
        <p:spPr>
          <a:xfrm>
            <a:off x="257151" y="4231470"/>
            <a:ext cx="8140530" cy="769441"/>
          </a:xfrm>
          <a:prstGeom prst="rect">
            <a:avLst/>
          </a:prstGeom>
          <a:noFill/>
        </p:spPr>
        <p:txBody>
          <a:bodyPr wrap="square" rtlCol="0">
            <a:spAutoFit/>
          </a:bodyPr>
          <a:lstStyle/>
          <a:p>
            <a:r>
              <a:rPr lang="en-US" altLang="zh-HK" sz="1600" dirty="0">
                <a:solidFill>
                  <a:srgbClr val="FF0000"/>
                </a:solidFill>
              </a:rPr>
              <a:t>(</a:t>
            </a:r>
            <a:r>
              <a:rPr lang="zh-HK" altLang="zh-HK" sz="1600" dirty="0">
                <a:solidFill>
                  <a:srgbClr val="FF0000"/>
                </a:solidFill>
              </a:rPr>
              <a:t>以上答案只供參考。</a:t>
            </a:r>
            <a:r>
              <a:rPr lang="en-US" altLang="zh-HK" sz="1600" dirty="0">
                <a:solidFill>
                  <a:srgbClr val="FF0000"/>
                </a:solidFill>
              </a:rPr>
              <a:t>(The above answers are for reference only.))</a:t>
            </a:r>
            <a:endParaRPr lang="zh-TW" altLang="zh-HK" sz="1600" dirty="0">
              <a:solidFill>
                <a:srgbClr val="FF0000"/>
              </a:solidFill>
            </a:endParaRPr>
          </a:p>
          <a:p>
            <a:r>
              <a:rPr lang="en-US" altLang="zh-HK" sz="1000" dirty="0">
                <a:solidFill>
                  <a:srgbClr val="FF0000"/>
                </a:solidFill>
              </a:rPr>
              <a:t>(</a:t>
            </a:r>
            <a:r>
              <a:rPr lang="zh-TW" altLang="zh-HK" sz="1000" dirty="0">
                <a:solidFill>
                  <a:srgbClr val="FF0000"/>
                </a:solidFill>
              </a:rPr>
              <a:t>資料來源：</a:t>
            </a:r>
            <a:r>
              <a:rPr lang="en-US" altLang="zh-HK" sz="1000" dirty="0">
                <a:solidFill>
                  <a:srgbClr val="FF0000"/>
                </a:solidFill>
              </a:rPr>
              <a:t>https://</a:t>
            </a:r>
            <a:r>
              <a:rPr lang="en-US" altLang="zh-HK" sz="1000" dirty="0" err="1">
                <a:solidFill>
                  <a:srgbClr val="FF0000"/>
                </a:solidFill>
              </a:rPr>
              <a:t>countrymeters.info</a:t>
            </a:r>
            <a:r>
              <a:rPr lang="en-US" altLang="zh-HK" sz="1000" dirty="0">
                <a:solidFill>
                  <a:srgbClr val="FF0000"/>
                </a:solidFill>
              </a:rPr>
              <a:t>/</a:t>
            </a:r>
            <a:r>
              <a:rPr lang="en-US" altLang="zh-HK" sz="1000" dirty="0" err="1">
                <a:solidFill>
                  <a:srgbClr val="FF0000"/>
                </a:solidFill>
              </a:rPr>
              <a:t>cn</a:t>
            </a:r>
            <a:r>
              <a:rPr lang="en-US" altLang="zh-HK" sz="1000" dirty="0">
                <a:solidFill>
                  <a:srgbClr val="FF0000"/>
                </a:solidFill>
              </a:rPr>
              <a:t>/World</a:t>
            </a:r>
            <a:r>
              <a:rPr lang="zh-TW" altLang="zh-HK" sz="1000" dirty="0">
                <a:solidFill>
                  <a:srgbClr val="FF0000"/>
                </a:solidFill>
              </a:rPr>
              <a:t>，觀看日期：</a:t>
            </a:r>
            <a:r>
              <a:rPr lang="en-US" altLang="zh-HK" sz="1000" dirty="0">
                <a:solidFill>
                  <a:srgbClr val="FF0000"/>
                </a:solidFill>
              </a:rPr>
              <a:t>2021</a:t>
            </a:r>
            <a:r>
              <a:rPr lang="zh-TW" altLang="zh-HK" sz="1000" dirty="0">
                <a:solidFill>
                  <a:srgbClr val="FF0000"/>
                </a:solidFill>
              </a:rPr>
              <a:t>年</a:t>
            </a:r>
            <a:r>
              <a:rPr lang="en-US" altLang="zh-HK" sz="1000" dirty="0">
                <a:solidFill>
                  <a:srgbClr val="FF0000"/>
                </a:solidFill>
              </a:rPr>
              <a:t>9</a:t>
            </a:r>
            <a:r>
              <a:rPr lang="zh-TW" altLang="zh-HK" sz="1000" dirty="0">
                <a:solidFill>
                  <a:srgbClr val="FF0000"/>
                </a:solidFill>
              </a:rPr>
              <a:t>月</a:t>
            </a:r>
            <a:r>
              <a:rPr lang="en-US" altLang="zh-HK" sz="1000" dirty="0">
                <a:solidFill>
                  <a:srgbClr val="FF0000"/>
                </a:solidFill>
              </a:rPr>
              <a:t>15</a:t>
            </a:r>
            <a:r>
              <a:rPr lang="zh-TW" altLang="zh-HK" sz="1000" dirty="0">
                <a:solidFill>
                  <a:srgbClr val="FF0000"/>
                </a:solidFill>
              </a:rPr>
              <a:t>日。</a:t>
            </a:r>
            <a:r>
              <a:rPr lang="en-US" altLang="zh-HK" sz="1000" dirty="0">
                <a:solidFill>
                  <a:srgbClr val="FF0000"/>
                </a:solidFill>
              </a:rPr>
              <a:t>)</a:t>
            </a:r>
            <a:endParaRPr lang="zh-TW" altLang="zh-HK" sz="1000" dirty="0">
              <a:solidFill>
                <a:srgbClr val="FF0000"/>
              </a:solidFill>
            </a:endParaRPr>
          </a:p>
          <a:p>
            <a:endParaRPr kumimoji="1" lang="zh-HK" altLang="en-US" dirty="0">
              <a:solidFill>
                <a:srgbClr val="FF0000"/>
              </a:solidFill>
            </a:endParaRPr>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35</a:t>
            </a:fld>
            <a:endParaRPr kumimoji="1" lang="zh-HK" altLang="en-US"/>
          </a:p>
        </p:txBody>
      </p:sp>
    </p:spTree>
    <p:extLst>
      <p:ext uri="{BB962C8B-B14F-4D97-AF65-F5344CB8AC3E}">
        <p14:creationId xmlns:p14="http://schemas.microsoft.com/office/powerpoint/2010/main" val="353772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42BBC5-36A3-2161-BC1C-514F0EA033DA}"/>
              </a:ext>
            </a:extLst>
          </p:cNvPr>
          <p:cNvSpPr>
            <a:spLocks noGrp="1"/>
          </p:cNvSpPr>
          <p:nvPr>
            <p:ph type="title"/>
          </p:nvPr>
        </p:nvSpPr>
        <p:spPr>
          <a:xfrm>
            <a:off x="725366" y="342900"/>
            <a:ext cx="7886700" cy="1325563"/>
          </a:xfrm>
        </p:spPr>
        <p:txBody>
          <a:bodyPr/>
          <a:lstStyle/>
          <a:p>
            <a:r>
              <a:rPr lang="zh-HK" altLang="zh-HK" sz="3200" b="1" dirty="0"/>
              <a:t>小總結 </a:t>
            </a:r>
            <a:r>
              <a:rPr lang="en-US" altLang="zh-HK" sz="3200" b="1" dirty="0"/>
              <a:t>(A short summary)</a:t>
            </a:r>
            <a:endParaRPr kumimoji="1" lang="zh-HK" altLang="en-US" dirty="0"/>
          </a:p>
        </p:txBody>
      </p:sp>
      <p:sp>
        <p:nvSpPr>
          <p:cNvPr id="3" name="內容版面配置區 2">
            <a:extLst>
              <a:ext uri="{FF2B5EF4-FFF2-40B4-BE49-F238E27FC236}">
                <a16:creationId xmlns:a16="http://schemas.microsoft.com/office/drawing/2014/main" id="{CC3F898F-3AD9-F99D-FF6C-92516A9A7678}"/>
              </a:ext>
            </a:extLst>
          </p:cNvPr>
          <p:cNvSpPr>
            <a:spLocks noGrp="1"/>
          </p:cNvSpPr>
          <p:nvPr>
            <p:ph idx="1"/>
          </p:nvPr>
        </p:nvSpPr>
        <p:spPr/>
        <p:txBody>
          <a:bodyPr/>
          <a:lstStyle/>
          <a:p>
            <a:r>
              <a:rPr lang="zh-HK" altLang="zh-HK" dirty="0"/>
              <a:t>由於貪污成風、征戰頻繁、人口大增、君主揮霍，清朝在乾隆晚期開始衰落。</a:t>
            </a:r>
            <a:r>
              <a:rPr lang="en-US" altLang="zh-HK" dirty="0"/>
              <a:t>(Towards the end of Emperor Qianlong’s rule, signs of empire’s decline had already emerged as there were rampant corruptions, frequent military campaigns, sharp population increase, and extreme imperial extravagance.)</a:t>
            </a:r>
            <a:endParaRPr lang="zh-TW" altLang="zh-HK" dirty="0"/>
          </a:p>
          <a:p>
            <a:pPr marL="0" indent="0">
              <a:buNone/>
            </a:pPr>
            <a:r>
              <a:rPr lang="en-US" altLang="zh-HK" dirty="0"/>
              <a:t/>
            </a:r>
            <a:br>
              <a:rPr lang="en-US" altLang="zh-HK" dirty="0"/>
            </a:br>
            <a:r>
              <a:rPr lang="en-US" altLang="zh-HK" dirty="0"/>
              <a:t> </a:t>
            </a:r>
            <a:endParaRPr lang="zh-TW" altLang="zh-HK" dirty="0"/>
          </a:p>
          <a:p>
            <a:endParaRPr kumimoji="1" lang="zh-HK" altLang="en-US" dirty="0"/>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36</a:t>
            </a:fld>
            <a:endParaRPr kumimoji="1" lang="zh-HK" altLang="en-US"/>
          </a:p>
        </p:txBody>
      </p:sp>
    </p:spTree>
    <p:extLst>
      <p:ext uri="{BB962C8B-B14F-4D97-AF65-F5344CB8AC3E}">
        <p14:creationId xmlns:p14="http://schemas.microsoft.com/office/powerpoint/2010/main" val="2161973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5539FE-E556-78CA-E9E1-F4974A64F720}"/>
              </a:ext>
            </a:extLst>
          </p:cNvPr>
          <p:cNvSpPr>
            <a:spLocks noGrp="1"/>
          </p:cNvSpPr>
          <p:nvPr>
            <p:ph type="title"/>
          </p:nvPr>
        </p:nvSpPr>
        <p:spPr>
          <a:xfrm>
            <a:off x="67766" y="74956"/>
            <a:ext cx="8994531" cy="988541"/>
          </a:xfrm>
        </p:spPr>
        <p:txBody>
          <a:bodyPr>
            <a:normAutofit/>
          </a:bodyPr>
          <a:lstStyle/>
          <a:p>
            <a:r>
              <a:rPr lang="en-US" altLang="zh-HK" sz="2400" b="1" dirty="0"/>
              <a:t>II. </a:t>
            </a:r>
            <a:r>
              <a:rPr lang="zh-TW" altLang="zh-HK" sz="2400" b="1" dirty="0"/>
              <a:t>清中葉的內憂外患</a:t>
            </a:r>
            <a:r>
              <a:rPr lang="en-US" altLang="zh-HK" sz="2400" b="1" dirty="0"/>
              <a:t>(Internal problems and external threats of the mid-Qing era)</a:t>
            </a:r>
            <a:endParaRPr kumimoji="1" lang="zh-HK" altLang="en-US" sz="2400" b="1" dirty="0"/>
          </a:p>
        </p:txBody>
      </p:sp>
      <p:sp>
        <p:nvSpPr>
          <p:cNvPr id="3" name="內容版面配置區 2">
            <a:extLst>
              <a:ext uri="{FF2B5EF4-FFF2-40B4-BE49-F238E27FC236}">
                <a16:creationId xmlns:a16="http://schemas.microsoft.com/office/drawing/2014/main" id="{39872753-8F7C-5C2A-8BD7-9E04B90FC9B2}"/>
              </a:ext>
            </a:extLst>
          </p:cNvPr>
          <p:cNvSpPr>
            <a:spLocks noGrp="1"/>
          </p:cNvSpPr>
          <p:nvPr>
            <p:ph idx="1"/>
          </p:nvPr>
        </p:nvSpPr>
        <p:spPr>
          <a:xfrm>
            <a:off x="67766" y="880934"/>
            <a:ext cx="8304337" cy="5657979"/>
          </a:xfrm>
        </p:spPr>
        <p:txBody>
          <a:bodyPr/>
          <a:lstStyle/>
          <a:p>
            <a:pPr marL="0" indent="0">
              <a:buNone/>
            </a:pPr>
            <a:r>
              <a:rPr lang="zh-HK" altLang="zh-HK" sz="1800" dirty="0"/>
              <a:t>內憂外患導致清朝衰落。</a:t>
            </a:r>
            <a:r>
              <a:rPr lang="en-US" altLang="zh-HK" sz="1800" dirty="0"/>
              <a:t>(Internal problems and external threats led to the fall of the Qing Dynasty.)</a:t>
            </a:r>
            <a:endParaRPr lang="zh-TW" altLang="zh-HK" sz="1800" dirty="0"/>
          </a:p>
          <a:p>
            <a:pPr marL="0" indent="0">
              <a:buNone/>
            </a:pPr>
            <a:r>
              <a:rPr lang="zh-HK" altLang="zh-HK" sz="1800" dirty="0"/>
              <a:t>資料六：</a:t>
            </a:r>
            <a:r>
              <a:rPr lang="zh-TW" altLang="zh-HK" sz="1800" dirty="0"/>
              <a:t>清中葉的內憂外患</a:t>
            </a:r>
            <a:r>
              <a:rPr lang="zh-HK" altLang="zh-HK" sz="1800" dirty="0"/>
              <a:t>概況</a:t>
            </a:r>
            <a:r>
              <a:rPr lang="en-US" altLang="zh-HK" sz="1800" dirty="0"/>
              <a:t>(Source F: The overview of the internal problems and external threats of the mid-Qing era)</a:t>
            </a:r>
            <a:endParaRPr lang="zh-TW" altLang="zh-HK" sz="1800" dirty="0"/>
          </a:p>
          <a:p>
            <a:pPr marL="0" indent="0">
              <a:buNone/>
            </a:pPr>
            <a:endParaRPr kumimoji="1" lang="zh-HK" altLang="en-US" dirty="0"/>
          </a:p>
        </p:txBody>
      </p:sp>
      <p:sp>
        <p:nvSpPr>
          <p:cNvPr id="15" name="文字方塊 14">
            <a:extLst>
              <a:ext uri="{FF2B5EF4-FFF2-40B4-BE49-F238E27FC236}">
                <a16:creationId xmlns:a16="http://schemas.microsoft.com/office/drawing/2014/main" id="{FAAF7031-5550-B552-2640-1D1E613B849D}"/>
              </a:ext>
            </a:extLst>
          </p:cNvPr>
          <p:cNvSpPr txBox="1"/>
          <p:nvPr/>
        </p:nvSpPr>
        <p:spPr>
          <a:xfrm>
            <a:off x="4540438" y="2028952"/>
            <a:ext cx="4337220" cy="646331"/>
          </a:xfrm>
          <a:prstGeom prst="rect">
            <a:avLst/>
          </a:prstGeom>
          <a:noFill/>
        </p:spPr>
        <p:txBody>
          <a:bodyPr wrap="square" rtlCol="0">
            <a:spAutoFit/>
          </a:bodyPr>
          <a:lstStyle/>
          <a:p>
            <a:r>
              <a:rPr lang="zh-HK" altLang="zh-HK" dirty="0"/>
              <a:t>根據資料六，回答以下問題。</a:t>
            </a:r>
            <a:r>
              <a:rPr lang="en-US" altLang="zh-HK" dirty="0"/>
              <a:t>(Study Source F, and answer the questions.)</a:t>
            </a:r>
            <a:endParaRPr lang="zh-TW" altLang="zh-HK" dirty="0"/>
          </a:p>
        </p:txBody>
      </p:sp>
      <p:sp>
        <p:nvSpPr>
          <p:cNvPr id="16" name="文字方塊 15">
            <a:extLst>
              <a:ext uri="{FF2B5EF4-FFF2-40B4-BE49-F238E27FC236}">
                <a16:creationId xmlns:a16="http://schemas.microsoft.com/office/drawing/2014/main" id="{61374B46-3758-9E5B-1811-E5122A6B72F0}"/>
              </a:ext>
            </a:extLst>
          </p:cNvPr>
          <p:cNvSpPr txBox="1"/>
          <p:nvPr/>
        </p:nvSpPr>
        <p:spPr>
          <a:xfrm>
            <a:off x="4487536" y="2760438"/>
            <a:ext cx="4523786" cy="3693319"/>
          </a:xfrm>
          <a:prstGeom prst="rect">
            <a:avLst/>
          </a:prstGeom>
          <a:noFill/>
        </p:spPr>
        <p:txBody>
          <a:bodyPr wrap="square" rtlCol="0">
            <a:spAutoFit/>
          </a:bodyPr>
          <a:lstStyle/>
          <a:p>
            <a:r>
              <a:rPr lang="en-US" altLang="zh-HK" dirty="0"/>
              <a:t>10. </a:t>
            </a:r>
            <a:r>
              <a:rPr lang="zh-HK" altLang="zh-HK" dirty="0"/>
              <a:t>以下哪些是清中葉的內憂外患？試圈出答案。答案可多於一個。</a:t>
            </a:r>
            <a:r>
              <a:rPr lang="en-US" altLang="zh-HK" dirty="0"/>
              <a:t>(Which of the following were the internal problems and external threats of the mid-Qing era? Circle your answer. There may be more than one correct answer.)</a:t>
            </a:r>
            <a:endParaRPr lang="zh-TW" altLang="zh-HK" dirty="0"/>
          </a:p>
          <a:p>
            <a:r>
              <a:rPr lang="en-US" altLang="zh-HK" dirty="0"/>
              <a:t>A. </a:t>
            </a:r>
            <a:r>
              <a:rPr lang="zh-HK" altLang="zh-HK" dirty="0"/>
              <a:t>甲午戰爭</a:t>
            </a:r>
            <a:r>
              <a:rPr lang="en-US" altLang="zh-HK" dirty="0"/>
              <a:t>(The First Sino-Japanese War)</a:t>
            </a:r>
            <a:endParaRPr lang="zh-TW" altLang="zh-HK" dirty="0"/>
          </a:p>
          <a:p>
            <a:r>
              <a:rPr lang="en-US" altLang="zh-HK" dirty="0"/>
              <a:t>B. </a:t>
            </a:r>
            <a:r>
              <a:rPr lang="zh-HK" altLang="zh-HK" dirty="0"/>
              <a:t>第一次鴉片戰爭</a:t>
            </a:r>
            <a:r>
              <a:rPr lang="en-US" altLang="zh-HK" dirty="0"/>
              <a:t>(The First Opium War)</a:t>
            </a:r>
            <a:endParaRPr lang="zh-TW" altLang="zh-HK" dirty="0"/>
          </a:p>
          <a:p>
            <a:r>
              <a:rPr lang="en-US" altLang="zh-HK" dirty="0"/>
              <a:t>C. </a:t>
            </a:r>
            <a:r>
              <a:rPr lang="zh-HK" altLang="zh-HK" dirty="0"/>
              <a:t>第二次鴉片戰爭</a:t>
            </a:r>
            <a:r>
              <a:rPr lang="en-US" altLang="zh-HK" dirty="0"/>
              <a:t>(The Second Opium War)</a:t>
            </a:r>
            <a:endParaRPr lang="zh-TW" altLang="zh-HK" dirty="0"/>
          </a:p>
          <a:p>
            <a:r>
              <a:rPr lang="en-US" altLang="zh-HK" dirty="0"/>
              <a:t>D. </a:t>
            </a:r>
            <a:r>
              <a:rPr lang="zh-HK" altLang="zh-HK" dirty="0"/>
              <a:t>太平天國之亂</a:t>
            </a:r>
            <a:r>
              <a:rPr lang="en-US" altLang="zh-HK" dirty="0"/>
              <a:t>(The Taiping Rebellion)</a:t>
            </a:r>
            <a:endParaRPr lang="zh-TW" altLang="zh-HK" dirty="0"/>
          </a:p>
          <a:p>
            <a:r>
              <a:rPr lang="en-US" altLang="zh-HK" dirty="0"/>
              <a:t>E. </a:t>
            </a:r>
            <a:r>
              <a:rPr lang="zh-HK" altLang="zh-HK" dirty="0"/>
              <a:t>八國聯軍之役</a:t>
            </a:r>
            <a:r>
              <a:rPr lang="en-US" altLang="zh-HK" dirty="0"/>
              <a:t>(The Eight-Power Expedition)</a:t>
            </a:r>
            <a:endParaRPr lang="zh-TW" altLang="zh-HK" dirty="0"/>
          </a:p>
          <a:p>
            <a:r>
              <a:rPr lang="en-US" altLang="zh-HK" dirty="0"/>
              <a:t>F. </a:t>
            </a:r>
            <a:r>
              <a:rPr lang="zh-HK" altLang="zh-HK" dirty="0"/>
              <a:t>三藩之亂</a:t>
            </a:r>
            <a:r>
              <a:rPr lang="en-US" altLang="zh-HK" dirty="0"/>
              <a:t>(Revolt of the Three Feudatories)</a:t>
            </a:r>
            <a:endParaRPr lang="zh-TW" altLang="zh-HK" dirty="0"/>
          </a:p>
          <a:p>
            <a:endParaRPr kumimoji="1" lang="zh-HK" altLang="en-US" dirty="0"/>
          </a:p>
        </p:txBody>
      </p:sp>
      <p:sp>
        <p:nvSpPr>
          <p:cNvPr id="17" name="矩形 16">
            <a:extLst>
              <a:ext uri="{FF2B5EF4-FFF2-40B4-BE49-F238E27FC236}">
                <a16:creationId xmlns:a16="http://schemas.microsoft.com/office/drawing/2014/main" id="{2E15F4BA-86FC-FBA0-4A54-34AF8F15A921}"/>
              </a:ext>
            </a:extLst>
          </p:cNvPr>
          <p:cNvSpPr/>
          <p:nvPr/>
        </p:nvSpPr>
        <p:spPr>
          <a:xfrm>
            <a:off x="4583247" y="4738160"/>
            <a:ext cx="3881106" cy="218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18" name="矩形 17">
            <a:extLst>
              <a:ext uri="{FF2B5EF4-FFF2-40B4-BE49-F238E27FC236}">
                <a16:creationId xmlns:a16="http://schemas.microsoft.com/office/drawing/2014/main" id="{B0E694AC-9671-0E96-F902-BB5E8AAAA157}"/>
              </a:ext>
            </a:extLst>
          </p:cNvPr>
          <p:cNvSpPr/>
          <p:nvPr/>
        </p:nvSpPr>
        <p:spPr>
          <a:xfrm>
            <a:off x="4583247" y="4979650"/>
            <a:ext cx="4235270" cy="2968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19" name="矩形 18">
            <a:extLst>
              <a:ext uri="{FF2B5EF4-FFF2-40B4-BE49-F238E27FC236}">
                <a16:creationId xmlns:a16="http://schemas.microsoft.com/office/drawing/2014/main" id="{D75FDACB-77C9-664A-B63F-6053037C672D}"/>
              </a:ext>
            </a:extLst>
          </p:cNvPr>
          <p:cNvSpPr/>
          <p:nvPr/>
        </p:nvSpPr>
        <p:spPr>
          <a:xfrm>
            <a:off x="4591552" y="5299889"/>
            <a:ext cx="3780551" cy="218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37</a:t>
            </a:fld>
            <a:endParaRPr kumimoji="1" lang="zh-HK" altLang="en-US"/>
          </a:p>
        </p:txBody>
      </p:sp>
      <p:pic>
        <p:nvPicPr>
          <p:cNvPr id="6" name="Picture 5"/>
          <p:cNvPicPr>
            <a:picLocks noChangeAspect="1"/>
          </p:cNvPicPr>
          <p:nvPr/>
        </p:nvPicPr>
        <p:blipFill>
          <a:blip r:embed="rId2"/>
          <a:stretch>
            <a:fillRect/>
          </a:stretch>
        </p:blipFill>
        <p:spPr>
          <a:xfrm>
            <a:off x="67767" y="2039816"/>
            <a:ext cx="4278336" cy="4706872"/>
          </a:xfrm>
          <a:prstGeom prst="rect">
            <a:avLst/>
          </a:prstGeom>
        </p:spPr>
      </p:pic>
    </p:spTree>
    <p:extLst>
      <p:ext uri="{BB962C8B-B14F-4D97-AF65-F5344CB8AC3E}">
        <p14:creationId xmlns:p14="http://schemas.microsoft.com/office/powerpoint/2010/main" val="357485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00A7442-40F9-2C32-F8DA-EBA3B6C18DBB}"/>
              </a:ext>
            </a:extLst>
          </p:cNvPr>
          <p:cNvSpPr txBox="1"/>
          <p:nvPr/>
        </p:nvSpPr>
        <p:spPr>
          <a:xfrm>
            <a:off x="4722442" y="211547"/>
            <a:ext cx="4337220" cy="1600438"/>
          </a:xfrm>
          <a:prstGeom prst="rect">
            <a:avLst/>
          </a:prstGeom>
          <a:noFill/>
        </p:spPr>
        <p:txBody>
          <a:bodyPr wrap="square" rtlCol="0">
            <a:spAutoFit/>
          </a:bodyPr>
          <a:lstStyle/>
          <a:p>
            <a:r>
              <a:rPr lang="en-US" altLang="zh-HK" sz="2000" dirty="0"/>
              <a:t>11.</a:t>
            </a:r>
            <a:r>
              <a:rPr lang="zh-HK" altLang="zh-HK" sz="2000" dirty="0"/>
              <a:t>太平天國之亂持</a:t>
            </a:r>
            <a:r>
              <a:rPr lang="zh-TW" altLang="zh-HK" sz="2000" dirty="0"/>
              <a:t>續</a:t>
            </a:r>
            <a:r>
              <a:rPr lang="zh-HK" altLang="zh-HK" sz="2000" dirty="0"/>
              <a:t>了多少年</a:t>
            </a:r>
            <a:r>
              <a:rPr lang="en-US" altLang="zh-HK" sz="2000" dirty="0"/>
              <a:t>(</a:t>
            </a:r>
            <a:r>
              <a:rPr lang="zh-HK" altLang="zh-HK" sz="2000" dirty="0"/>
              <a:t>寫出算式</a:t>
            </a:r>
            <a:r>
              <a:rPr lang="en-US" altLang="zh-HK" sz="2000" dirty="0"/>
              <a:t>)</a:t>
            </a:r>
            <a:r>
              <a:rPr lang="zh-HK" altLang="zh-HK" sz="2000" dirty="0"/>
              <a:t>？</a:t>
            </a:r>
            <a:r>
              <a:rPr lang="en-US" altLang="zh-HK" sz="2000" dirty="0"/>
              <a:t>(How long did the Taiping Rebellion last for? (Write down the equations).)</a:t>
            </a:r>
            <a:endParaRPr lang="zh-TW" altLang="zh-HK" sz="2000" dirty="0"/>
          </a:p>
          <a:p>
            <a:endParaRPr kumimoji="1" lang="zh-HK" altLang="en-US" dirty="0"/>
          </a:p>
        </p:txBody>
      </p:sp>
      <p:sp>
        <p:nvSpPr>
          <p:cNvPr id="6" name="文字方塊 5">
            <a:extLst>
              <a:ext uri="{FF2B5EF4-FFF2-40B4-BE49-F238E27FC236}">
                <a16:creationId xmlns:a16="http://schemas.microsoft.com/office/drawing/2014/main" id="{01653568-F38A-C595-00A9-726DCB6E7052}"/>
              </a:ext>
            </a:extLst>
          </p:cNvPr>
          <p:cNvSpPr txBox="1"/>
          <p:nvPr/>
        </p:nvSpPr>
        <p:spPr>
          <a:xfrm>
            <a:off x="4746207" y="1499855"/>
            <a:ext cx="3572647" cy="400110"/>
          </a:xfrm>
          <a:prstGeom prst="rect">
            <a:avLst/>
          </a:prstGeom>
          <a:noFill/>
        </p:spPr>
        <p:txBody>
          <a:bodyPr wrap="square" rtlCol="0">
            <a:spAutoFit/>
          </a:bodyPr>
          <a:lstStyle/>
          <a:p>
            <a:r>
              <a:rPr lang="en-US" altLang="zh-HK" sz="2000" dirty="0">
                <a:solidFill>
                  <a:srgbClr val="FF0000"/>
                </a:solidFill>
              </a:rPr>
              <a:t>1864 – 1851 = 13 </a:t>
            </a:r>
            <a:r>
              <a:rPr lang="zh-HK" altLang="zh-HK" sz="2000" dirty="0">
                <a:solidFill>
                  <a:srgbClr val="FF0000"/>
                </a:solidFill>
              </a:rPr>
              <a:t>年</a:t>
            </a:r>
            <a:r>
              <a:rPr lang="en-US" altLang="zh-HK" sz="2000" dirty="0">
                <a:solidFill>
                  <a:srgbClr val="FF0000"/>
                </a:solidFill>
              </a:rPr>
              <a:t>years</a:t>
            </a:r>
            <a:endParaRPr kumimoji="1" lang="zh-HK" altLang="en-US" sz="2000" dirty="0">
              <a:solidFill>
                <a:srgbClr val="FF0000"/>
              </a:solidFill>
            </a:endParaRPr>
          </a:p>
        </p:txBody>
      </p:sp>
      <p:sp>
        <p:nvSpPr>
          <p:cNvPr id="7" name="文字方塊 6">
            <a:extLst>
              <a:ext uri="{FF2B5EF4-FFF2-40B4-BE49-F238E27FC236}">
                <a16:creationId xmlns:a16="http://schemas.microsoft.com/office/drawing/2014/main" id="{61659B5D-DFFE-5431-CE2B-99A89E13B6B0}"/>
              </a:ext>
            </a:extLst>
          </p:cNvPr>
          <p:cNvSpPr txBox="1"/>
          <p:nvPr/>
        </p:nvSpPr>
        <p:spPr>
          <a:xfrm>
            <a:off x="4746207" y="1955137"/>
            <a:ext cx="4199137" cy="4678204"/>
          </a:xfrm>
          <a:prstGeom prst="rect">
            <a:avLst/>
          </a:prstGeom>
          <a:noFill/>
        </p:spPr>
        <p:txBody>
          <a:bodyPr wrap="square" rtlCol="0">
            <a:spAutoFit/>
          </a:bodyPr>
          <a:lstStyle/>
          <a:p>
            <a:r>
              <a:rPr lang="en-US" altLang="zh-HK" sz="2000" dirty="0"/>
              <a:t>12. </a:t>
            </a:r>
            <a:r>
              <a:rPr lang="zh-HK" altLang="zh-HK" sz="2000" dirty="0"/>
              <a:t>哪些是清中葉內憂外患的影響？試圈出答案。</a:t>
            </a:r>
            <a:r>
              <a:rPr lang="en-US" altLang="zh-HK" sz="2000" dirty="0"/>
              <a:t>(What were the impacts of the internal problems and external threats of the mid-Qing era? Circle your answer.)</a:t>
            </a:r>
            <a:endParaRPr lang="zh-TW" altLang="zh-HK" sz="2000" dirty="0"/>
          </a:p>
          <a:p>
            <a:r>
              <a:rPr lang="en-US" altLang="zh-HK" sz="2000" dirty="0"/>
              <a:t>A. </a:t>
            </a:r>
            <a:r>
              <a:rPr lang="zh-HK" altLang="zh-HK" sz="2000" dirty="0"/>
              <a:t>削弱清朝的中央集權</a:t>
            </a:r>
            <a:r>
              <a:rPr lang="en-US" altLang="zh-HK" sz="2000" dirty="0"/>
              <a:t>(The power of the Qing government weakened)</a:t>
            </a:r>
            <a:endParaRPr lang="zh-TW" altLang="zh-HK" sz="2000" dirty="0"/>
          </a:p>
          <a:p>
            <a:r>
              <a:rPr lang="en-US" altLang="zh-HK" sz="2000" dirty="0"/>
              <a:t>B. </a:t>
            </a:r>
            <a:r>
              <a:rPr lang="zh-HK" altLang="zh-HK" sz="2000" dirty="0"/>
              <a:t>簽訂了代價高昂和屈辱的條約</a:t>
            </a:r>
            <a:r>
              <a:rPr lang="en-US" altLang="zh-HK" sz="2000" dirty="0"/>
              <a:t>(Costly and humiliating treaties were signed)</a:t>
            </a:r>
            <a:endParaRPr lang="zh-TW" altLang="zh-HK" sz="2000" dirty="0"/>
          </a:p>
          <a:p>
            <a:r>
              <a:rPr lang="en-US" altLang="zh-HK" sz="2000" dirty="0"/>
              <a:t>C. </a:t>
            </a:r>
            <a:r>
              <a:rPr lang="zh-HK" altLang="zh-HK" sz="2000" dirty="0"/>
              <a:t>暴露清朝政治軍事的積弱</a:t>
            </a:r>
            <a:r>
              <a:rPr lang="en-US" altLang="zh-HK" sz="2000" dirty="0"/>
              <a:t>(The political and military weaknesses of the Qing Dynasty were exposed)</a:t>
            </a:r>
            <a:endParaRPr lang="zh-TW" altLang="zh-HK" sz="2000" dirty="0"/>
          </a:p>
          <a:p>
            <a:r>
              <a:rPr lang="en-US" altLang="zh-HK" sz="2000" dirty="0"/>
              <a:t>D. </a:t>
            </a:r>
            <a:r>
              <a:rPr lang="zh-HK" altLang="zh-HK" sz="2000" dirty="0"/>
              <a:t>以上皆是</a:t>
            </a:r>
            <a:r>
              <a:rPr lang="en-US" altLang="zh-HK" sz="2000" dirty="0"/>
              <a:t>(all of above)</a:t>
            </a:r>
            <a:endParaRPr lang="zh-TW" altLang="zh-HK" sz="2000" dirty="0"/>
          </a:p>
          <a:p>
            <a:endParaRPr kumimoji="1" lang="zh-HK" altLang="en-US" dirty="0"/>
          </a:p>
        </p:txBody>
      </p:sp>
      <p:sp>
        <p:nvSpPr>
          <p:cNvPr id="8" name="矩形 7">
            <a:extLst>
              <a:ext uri="{FF2B5EF4-FFF2-40B4-BE49-F238E27FC236}">
                <a16:creationId xmlns:a16="http://schemas.microsoft.com/office/drawing/2014/main" id="{5DFAADCC-8D67-9B0E-0E3A-A5259BCBC3E3}"/>
              </a:ext>
            </a:extLst>
          </p:cNvPr>
          <p:cNvSpPr/>
          <p:nvPr/>
        </p:nvSpPr>
        <p:spPr>
          <a:xfrm>
            <a:off x="4746207" y="5993026"/>
            <a:ext cx="2754344" cy="308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38</a:t>
            </a:fld>
            <a:endParaRPr kumimoji="1" lang="zh-HK" altLang="en-US"/>
          </a:p>
        </p:txBody>
      </p:sp>
      <p:pic>
        <p:nvPicPr>
          <p:cNvPr id="3" name="Picture 2"/>
          <p:cNvPicPr>
            <a:picLocks noChangeAspect="1"/>
          </p:cNvPicPr>
          <p:nvPr/>
        </p:nvPicPr>
        <p:blipFill>
          <a:blip r:embed="rId2"/>
          <a:stretch>
            <a:fillRect/>
          </a:stretch>
        </p:blipFill>
        <p:spPr>
          <a:xfrm>
            <a:off x="46022" y="324217"/>
            <a:ext cx="4700185" cy="5170975"/>
          </a:xfrm>
          <a:prstGeom prst="rect">
            <a:avLst/>
          </a:prstGeom>
        </p:spPr>
      </p:pic>
    </p:spTree>
    <p:extLst>
      <p:ext uri="{BB962C8B-B14F-4D97-AF65-F5344CB8AC3E}">
        <p14:creationId xmlns:p14="http://schemas.microsoft.com/office/powerpoint/2010/main" val="273168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139C20-7AC0-4BA5-C026-42390A96DCE8}"/>
              </a:ext>
            </a:extLst>
          </p:cNvPr>
          <p:cNvSpPr>
            <a:spLocks noGrp="1"/>
          </p:cNvSpPr>
          <p:nvPr>
            <p:ph type="title"/>
          </p:nvPr>
        </p:nvSpPr>
        <p:spPr>
          <a:xfrm>
            <a:off x="628650" y="404383"/>
            <a:ext cx="7886700" cy="1325563"/>
          </a:xfrm>
        </p:spPr>
        <p:txBody>
          <a:bodyPr>
            <a:normAutofit/>
          </a:bodyPr>
          <a:lstStyle/>
          <a:p>
            <a:r>
              <a:rPr lang="zh-HK" altLang="zh-HK" sz="3200" b="1" dirty="0"/>
              <a:t>資料七：太平天國之亂</a:t>
            </a:r>
            <a:r>
              <a:rPr lang="en-US" altLang="zh-HK" sz="3200" b="1" dirty="0"/>
              <a:t>(Source </a:t>
            </a:r>
            <a:r>
              <a:rPr lang="en-US" altLang="zh-HK" sz="3200" b="1" dirty="0" err="1"/>
              <a:t>G:The</a:t>
            </a:r>
            <a:r>
              <a:rPr lang="en-US" altLang="zh-HK" sz="3200" b="1" dirty="0"/>
              <a:t> Taiping Rebellion)</a:t>
            </a:r>
            <a:endParaRPr kumimoji="1" lang="zh-HK" altLang="en-US" sz="3200" dirty="0"/>
          </a:p>
        </p:txBody>
      </p:sp>
      <p:sp>
        <p:nvSpPr>
          <p:cNvPr id="3" name="內容版面配置區 2">
            <a:extLst>
              <a:ext uri="{FF2B5EF4-FFF2-40B4-BE49-F238E27FC236}">
                <a16:creationId xmlns:a16="http://schemas.microsoft.com/office/drawing/2014/main" id="{081D3215-0273-6D03-3E35-345279C18C0E}"/>
              </a:ext>
            </a:extLst>
          </p:cNvPr>
          <p:cNvSpPr>
            <a:spLocks noGrp="1"/>
          </p:cNvSpPr>
          <p:nvPr>
            <p:ph idx="1"/>
          </p:nvPr>
        </p:nvSpPr>
        <p:spPr>
          <a:xfrm>
            <a:off x="628650" y="1729946"/>
            <a:ext cx="7886700" cy="4793006"/>
          </a:xfrm>
        </p:spPr>
        <p:txBody>
          <a:bodyPr/>
          <a:lstStyle/>
          <a:p>
            <a:pPr marL="0" indent="0">
              <a:buNone/>
            </a:pPr>
            <a:r>
              <a:rPr lang="zh-HK" altLang="zh-HK" dirty="0"/>
              <a:t>請觀看</a:t>
            </a:r>
            <a:r>
              <a:rPr lang="en-US" altLang="zh-HK" dirty="0"/>
              <a:t>2:07-8:01 (Please view 2:07-8:01)</a:t>
            </a:r>
            <a:endParaRPr lang="zh-TW" altLang="zh-HK" dirty="0"/>
          </a:p>
          <a:p>
            <a:pPr marL="0" indent="0">
              <a:buNone/>
            </a:pPr>
            <a:r>
              <a:rPr lang="en-US" altLang="zh-HK" u="sng" dirty="0">
                <a:hlinkClick r:id="rId2"/>
              </a:rPr>
              <a:t>https://www.pbslearningmedia.org/resource/taiping-rebellion-story-of-china/taiping-rebellion-story-of-china/</a:t>
            </a:r>
            <a:endParaRPr lang="zh-TW" altLang="zh-HK" dirty="0"/>
          </a:p>
          <a:p>
            <a:endParaRPr kumimoji="1" lang="zh-HK" altLang="en-US" dirty="0"/>
          </a:p>
        </p:txBody>
      </p:sp>
      <p:pic>
        <p:nvPicPr>
          <p:cNvPr id="4" name="圖片 3">
            <a:extLst>
              <a:ext uri="{FF2B5EF4-FFF2-40B4-BE49-F238E27FC236}">
                <a16:creationId xmlns:a16="http://schemas.microsoft.com/office/drawing/2014/main" id="{3B74BD56-3CA0-A338-6FD0-4D7AE6AF7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341" y="3204842"/>
            <a:ext cx="2529401" cy="2488727"/>
          </a:xfrm>
          <a:prstGeom prst="rect">
            <a:avLst/>
          </a:prstGeom>
        </p:spPr>
      </p:pic>
      <p:sp>
        <p:nvSpPr>
          <p:cNvPr id="5" name="Slide Number Placeholder 4"/>
          <p:cNvSpPr>
            <a:spLocks noGrp="1"/>
          </p:cNvSpPr>
          <p:nvPr>
            <p:ph type="sldNum" sz="quarter" idx="12"/>
          </p:nvPr>
        </p:nvSpPr>
        <p:spPr/>
        <p:txBody>
          <a:bodyPr/>
          <a:lstStyle/>
          <a:p>
            <a:fld id="{78CD4315-06FD-E848-B5E8-0943C9240EC2}" type="slidenum">
              <a:rPr kumimoji="1" lang="zh-HK" altLang="en-US" smtClean="0"/>
              <a:t>39</a:t>
            </a:fld>
            <a:endParaRPr kumimoji="1" lang="zh-HK" altLang="en-US"/>
          </a:p>
        </p:txBody>
      </p:sp>
    </p:spTree>
    <p:extLst>
      <p:ext uri="{BB962C8B-B14F-4D97-AF65-F5344CB8AC3E}">
        <p14:creationId xmlns:p14="http://schemas.microsoft.com/office/powerpoint/2010/main" val="3799110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785A4E-5FDA-ACB3-24EA-C6236073B03D}"/>
              </a:ext>
            </a:extLst>
          </p:cNvPr>
          <p:cNvSpPr>
            <a:spLocks noGrp="1"/>
          </p:cNvSpPr>
          <p:nvPr>
            <p:ph type="title"/>
          </p:nvPr>
        </p:nvSpPr>
        <p:spPr>
          <a:xfrm>
            <a:off x="628650" y="51654"/>
            <a:ext cx="7886700" cy="1325563"/>
          </a:xfrm>
        </p:spPr>
        <p:txBody>
          <a:bodyPr>
            <a:normAutofit/>
          </a:bodyPr>
          <a:lstStyle/>
          <a:p>
            <a:r>
              <a:rPr lang="zh-HK" altLang="zh-HK" sz="3600" dirty="0"/>
              <a:t>本節概要 </a:t>
            </a:r>
            <a:r>
              <a:rPr lang="en-US" altLang="zh-HK" sz="3600" dirty="0"/>
              <a:t>(Key Points of the Chapter)</a:t>
            </a:r>
            <a:r>
              <a:rPr lang="zh-TW" altLang="zh-HK" sz="3600" dirty="0"/>
              <a:t> </a:t>
            </a:r>
            <a:endParaRPr kumimoji="1" lang="zh-HK" altLang="en-US" sz="3600" dirty="0"/>
          </a:p>
        </p:txBody>
      </p:sp>
      <p:graphicFrame>
        <p:nvGraphicFramePr>
          <p:cNvPr id="4" name="表格 4">
            <a:extLst>
              <a:ext uri="{FF2B5EF4-FFF2-40B4-BE49-F238E27FC236}">
                <a16:creationId xmlns:a16="http://schemas.microsoft.com/office/drawing/2014/main" id="{A6F8A204-44A0-3F9B-01CD-B80EA7499426}"/>
              </a:ext>
            </a:extLst>
          </p:cNvPr>
          <p:cNvGraphicFramePr>
            <a:graphicFrameLocks noGrp="1"/>
          </p:cNvGraphicFramePr>
          <p:nvPr>
            <p:ph idx="1"/>
            <p:extLst>
              <p:ext uri="{D42A27DB-BD31-4B8C-83A1-F6EECF244321}">
                <p14:modId xmlns:p14="http://schemas.microsoft.com/office/powerpoint/2010/main" val="281512889"/>
              </p:ext>
            </p:extLst>
          </p:nvPr>
        </p:nvGraphicFramePr>
        <p:xfrm>
          <a:off x="628650" y="1060694"/>
          <a:ext cx="8163658" cy="5303520"/>
        </p:xfrm>
        <a:graphic>
          <a:graphicData uri="http://schemas.openxmlformats.org/drawingml/2006/table">
            <a:tbl>
              <a:tblPr firstRow="1" bandRow="1">
                <a:tableStyleId>{5C22544A-7EE6-4342-B048-85BDC9FD1C3A}</a:tableStyleId>
              </a:tblPr>
              <a:tblGrid>
                <a:gridCol w="4081829">
                  <a:extLst>
                    <a:ext uri="{9D8B030D-6E8A-4147-A177-3AD203B41FA5}">
                      <a16:colId xmlns:a16="http://schemas.microsoft.com/office/drawing/2014/main" val="280132500"/>
                    </a:ext>
                  </a:extLst>
                </a:gridCol>
                <a:gridCol w="4081829">
                  <a:extLst>
                    <a:ext uri="{9D8B030D-6E8A-4147-A177-3AD203B41FA5}">
                      <a16:colId xmlns:a16="http://schemas.microsoft.com/office/drawing/2014/main" val="1200185559"/>
                    </a:ext>
                  </a:extLst>
                </a:gridCol>
              </a:tblGrid>
              <a:tr h="370840">
                <a:tc>
                  <a:txBody>
                    <a:bodyPr/>
                    <a:lstStyle/>
                    <a:p>
                      <a:r>
                        <a:rPr lang="zh-HK" altLang="zh-HK" sz="2200" b="0" kern="1200" dirty="0">
                          <a:solidFill>
                            <a:schemeClr val="tx1"/>
                          </a:solidFill>
                          <a:effectLst/>
                          <a:latin typeface="+mn-lt"/>
                          <a:ea typeface="+mn-ea"/>
                          <a:cs typeface="+mn-cs"/>
                        </a:rPr>
                        <a:t>滿族建立清朝。</a:t>
                      </a:r>
                      <a:r>
                        <a:rPr lang="zh-TW" altLang="zh-HK" sz="2200" b="0" dirty="0">
                          <a:solidFill>
                            <a:schemeClr val="tx1"/>
                          </a:solidFill>
                          <a:effectLst/>
                        </a:rPr>
                        <a:t> </a:t>
                      </a:r>
                      <a:endParaRPr lang="zh-HK" altLang="en-US" sz="2200" b="0" dirty="0">
                        <a:solidFill>
                          <a:schemeClr val="tx1"/>
                        </a:solidFill>
                      </a:endParaRPr>
                    </a:p>
                  </a:txBody>
                  <a:tcPr>
                    <a:solidFill>
                      <a:schemeClr val="accent1">
                        <a:lumMod val="20000"/>
                        <a:lumOff val="80000"/>
                      </a:schemeClr>
                    </a:solidFill>
                  </a:tcPr>
                </a:tc>
                <a:tc>
                  <a:txBody>
                    <a:bodyPr/>
                    <a:lstStyle/>
                    <a:p>
                      <a:r>
                        <a:rPr lang="en-US" altLang="zh-HK" sz="2200" b="0" dirty="0">
                          <a:solidFill>
                            <a:schemeClr val="tx1"/>
                          </a:solidFill>
                        </a:rPr>
                        <a:t>T</a:t>
                      </a:r>
                      <a:r>
                        <a:rPr lang="en-US" altLang="zh-HK" sz="2200" b="0" kern="1200" dirty="0">
                          <a:solidFill>
                            <a:schemeClr val="tx1"/>
                          </a:solidFill>
                          <a:effectLst/>
                          <a:latin typeface="+mn-lt"/>
                          <a:ea typeface="+mn-ea"/>
                          <a:cs typeface="+mn-cs"/>
                        </a:rPr>
                        <a:t>he Manchus established the Qing Dynasty. </a:t>
                      </a:r>
                      <a:endParaRPr lang="zh-HK" altLang="en-US" sz="22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006674490"/>
                  </a:ext>
                </a:extLst>
              </a:tr>
              <a:tr h="370840">
                <a:tc>
                  <a:txBody>
                    <a:bodyPr/>
                    <a:lstStyle/>
                    <a:p>
                      <a:r>
                        <a:rPr lang="zh-HK" altLang="zh-HK" sz="2200" b="0" kern="1200" dirty="0">
                          <a:solidFill>
                            <a:schemeClr val="tx1"/>
                          </a:solidFill>
                          <a:effectLst/>
                          <a:latin typeface="+mn-lt"/>
                          <a:ea typeface="+mn-ea"/>
                          <a:cs typeface="+mn-cs"/>
                        </a:rPr>
                        <a:t>康熙帝、雍正帝和乾隆帝是清朝的盛世時期。</a:t>
                      </a:r>
                      <a:r>
                        <a:rPr lang="zh-TW" altLang="zh-HK" sz="2200" b="0" dirty="0">
                          <a:solidFill>
                            <a:schemeClr val="tx1"/>
                          </a:solidFill>
                          <a:effectLst/>
                        </a:rPr>
                        <a:t> </a:t>
                      </a:r>
                      <a:endParaRPr lang="zh-HK" altLang="en-US" sz="2200" b="0" dirty="0">
                        <a:solidFill>
                          <a:schemeClr val="tx1"/>
                        </a:solidFill>
                      </a:endParaRPr>
                    </a:p>
                  </a:txBody>
                  <a:tcPr/>
                </a:tc>
                <a:tc>
                  <a:txBody>
                    <a:bodyPr/>
                    <a:lstStyle/>
                    <a:p>
                      <a:r>
                        <a:rPr lang="en-US" altLang="zh-HK" sz="2200" b="0" kern="1200" dirty="0">
                          <a:solidFill>
                            <a:schemeClr val="tx1"/>
                          </a:solidFill>
                          <a:effectLst/>
                          <a:latin typeface="+mn-lt"/>
                          <a:ea typeface="+mn-ea"/>
                          <a:cs typeface="+mn-cs"/>
                        </a:rPr>
                        <a:t>The regimes of Emperor Kangxi, Emperor </a:t>
                      </a:r>
                      <a:r>
                        <a:rPr lang="en-US" altLang="zh-HK" sz="2200" b="0" kern="1200" dirty="0" err="1">
                          <a:solidFill>
                            <a:schemeClr val="tx1"/>
                          </a:solidFill>
                          <a:effectLst/>
                          <a:latin typeface="+mn-lt"/>
                          <a:ea typeface="+mn-ea"/>
                          <a:cs typeface="+mn-cs"/>
                        </a:rPr>
                        <a:t>Yongzheng</a:t>
                      </a:r>
                      <a:r>
                        <a:rPr lang="en-US" altLang="zh-HK" sz="2200" b="0" kern="1200" dirty="0">
                          <a:solidFill>
                            <a:schemeClr val="tx1"/>
                          </a:solidFill>
                          <a:effectLst/>
                          <a:latin typeface="+mn-lt"/>
                          <a:ea typeface="+mn-ea"/>
                          <a:cs typeface="+mn-cs"/>
                        </a:rPr>
                        <a:t> and Emperor Qianlong were the golden ages of the Qing Dynasty.</a:t>
                      </a:r>
                      <a:r>
                        <a:rPr lang="zh-TW" altLang="zh-HK" sz="2200" b="0" dirty="0">
                          <a:solidFill>
                            <a:schemeClr val="tx1"/>
                          </a:solidFill>
                          <a:effectLst/>
                        </a:rPr>
                        <a:t> </a:t>
                      </a:r>
                      <a:endParaRPr lang="zh-HK" altLang="en-US" sz="2200" b="0" dirty="0">
                        <a:solidFill>
                          <a:schemeClr val="tx1"/>
                        </a:solidFill>
                      </a:endParaRPr>
                    </a:p>
                  </a:txBody>
                  <a:tcPr/>
                </a:tc>
                <a:extLst>
                  <a:ext uri="{0D108BD9-81ED-4DB2-BD59-A6C34878D82A}">
                    <a16:rowId xmlns:a16="http://schemas.microsoft.com/office/drawing/2014/main" val="3738765301"/>
                  </a:ext>
                </a:extLst>
              </a:tr>
              <a:tr h="370840">
                <a:tc>
                  <a:txBody>
                    <a:bodyPr/>
                    <a:lstStyle/>
                    <a:p>
                      <a:r>
                        <a:rPr lang="zh-TW" altLang="zh-HK" sz="2200" b="0" kern="1200" dirty="0">
                          <a:solidFill>
                            <a:schemeClr val="tx1"/>
                          </a:solidFill>
                          <a:effectLst/>
                          <a:latin typeface="+mn-lt"/>
                          <a:ea typeface="+mn-ea"/>
                          <a:cs typeface="+mn-cs"/>
                        </a:rPr>
                        <a:t>自乾隆</a:t>
                      </a:r>
                      <a:r>
                        <a:rPr lang="zh-HK" altLang="zh-HK" sz="2200" b="0" kern="1200" dirty="0">
                          <a:solidFill>
                            <a:schemeClr val="tx1"/>
                          </a:solidFill>
                          <a:effectLst/>
                          <a:latin typeface="+mn-lt"/>
                          <a:ea typeface="+mn-ea"/>
                          <a:cs typeface="+mn-cs"/>
                        </a:rPr>
                        <a:t>帝後期</a:t>
                      </a:r>
                      <a:r>
                        <a:rPr lang="zh-TW" altLang="zh-HK" sz="2200" b="0" kern="1200" dirty="0">
                          <a:solidFill>
                            <a:schemeClr val="tx1"/>
                          </a:solidFill>
                          <a:effectLst/>
                          <a:latin typeface="+mn-lt"/>
                          <a:ea typeface="+mn-ea"/>
                          <a:cs typeface="+mn-cs"/>
                        </a:rPr>
                        <a:t>起，</a:t>
                      </a:r>
                      <a:r>
                        <a:rPr lang="zh-HK" altLang="zh-HK" sz="2200" b="0" kern="1200" dirty="0">
                          <a:solidFill>
                            <a:schemeClr val="tx1"/>
                          </a:solidFill>
                          <a:effectLst/>
                          <a:latin typeface="+mn-lt"/>
                          <a:ea typeface="+mn-ea"/>
                          <a:cs typeface="+mn-cs"/>
                        </a:rPr>
                        <a:t>清朝</a:t>
                      </a:r>
                      <a:r>
                        <a:rPr lang="zh-TW" altLang="zh-HK" sz="2200" b="0" kern="1200" dirty="0">
                          <a:solidFill>
                            <a:schemeClr val="tx1"/>
                          </a:solidFill>
                          <a:effectLst/>
                          <a:latin typeface="+mn-lt"/>
                          <a:ea typeface="+mn-ea"/>
                          <a:cs typeface="+mn-cs"/>
                        </a:rPr>
                        <a:t>便</a:t>
                      </a:r>
                      <a:r>
                        <a:rPr lang="zh-HK" altLang="zh-HK" sz="2200" b="0" kern="1200" dirty="0">
                          <a:solidFill>
                            <a:schemeClr val="tx1"/>
                          </a:solidFill>
                          <a:effectLst/>
                          <a:latin typeface="+mn-lt"/>
                          <a:ea typeface="+mn-ea"/>
                          <a:cs typeface="+mn-cs"/>
                        </a:rPr>
                        <a:t>開始</a:t>
                      </a:r>
                      <a:r>
                        <a:rPr lang="zh-TW" altLang="zh-HK" sz="2200" b="0" kern="1200" dirty="0">
                          <a:solidFill>
                            <a:schemeClr val="tx1"/>
                          </a:solidFill>
                          <a:effectLst/>
                          <a:latin typeface="+mn-lt"/>
                          <a:ea typeface="+mn-ea"/>
                          <a:cs typeface="+mn-cs"/>
                        </a:rPr>
                        <a:t>中衰。</a:t>
                      </a:r>
                    </a:p>
                    <a:p>
                      <a:r>
                        <a:rPr lang="zh-HK" altLang="zh-HK" sz="2200" b="0" kern="1200" dirty="0">
                          <a:solidFill>
                            <a:schemeClr val="tx1"/>
                          </a:solidFill>
                          <a:effectLst/>
                          <a:latin typeface="+mn-lt"/>
                          <a:ea typeface="+mn-ea"/>
                          <a:cs typeface="+mn-cs"/>
                        </a:rPr>
                        <a:t>清中葉的內憂外患主要包括太平天國之亂、第一次鴉片戰爭和第二次鴉片戰爭。</a:t>
                      </a:r>
                      <a:r>
                        <a:rPr lang="zh-TW" altLang="zh-HK" sz="2200" b="0" dirty="0">
                          <a:solidFill>
                            <a:schemeClr val="tx1"/>
                          </a:solidFill>
                          <a:effectLst/>
                        </a:rPr>
                        <a:t> </a:t>
                      </a:r>
                      <a:endParaRPr lang="zh-HK" altLang="en-US" sz="2200" b="0" dirty="0">
                        <a:solidFill>
                          <a:schemeClr val="tx1"/>
                        </a:solidFill>
                      </a:endParaRPr>
                    </a:p>
                  </a:txBody>
                  <a:tcPr/>
                </a:tc>
                <a:tc>
                  <a:txBody>
                    <a:bodyPr/>
                    <a:lstStyle/>
                    <a:p>
                      <a:r>
                        <a:rPr lang="en-US" altLang="zh-HK" sz="2200" b="0" kern="1200" dirty="0">
                          <a:solidFill>
                            <a:schemeClr val="tx1"/>
                          </a:solidFill>
                          <a:effectLst/>
                          <a:latin typeface="+mn-lt"/>
                          <a:ea typeface="+mn-ea"/>
                          <a:cs typeface="+mn-cs"/>
                        </a:rPr>
                        <a:t>Towards the end of Emperor Qianlong’s rule, the Qing Dynasty had already showed signs of decline. </a:t>
                      </a:r>
                      <a:endParaRPr lang="zh-TW" altLang="zh-HK" sz="2200" b="0" kern="1200" dirty="0">
                        <a:solidFill>
                          <a:schemeClr val="tx1"/>
                        </a:solidFill>
                        <a:effectLst/>
                        <a:latin typeface="+mn-lt"/>
                        <a:ea typeface="+mn-ea"/>
                        <a:cs typeface="+mn-cs"/>
                      </a:endParaRPr>
                    </a:p>
                    <a:p>
                      <a:r>
                        <a:rPr lang="en-US" altLang="zh-HK" sz="2200" b="0" kern="1200" dirty="0">
                          <a:solidFill>
                            <a:schemeClr val="tx1"/>
                          </a:solidFill>
                          <a:effectLst/>
                          <a:latin typeface="+mn-lt"/>
                          <a:ea typeface="+mn-ea"/>
                          <a:cs typeface="+mn-cs"/>
                        </a:rPr>
                        <a:t>The Taiping Rebellion, the First Opium War and the Second Opium War were the internal problems and external threats of the mid-Qing era.</a:t>
                      </a:r>
                      <a:r>
                        <a:rPr lang="zh-TW" altLang="zh-HK" sz="2200" b="0" dirty="0">
                          <a:solidFill>
                            <a:schemeClr val="tx1"/>
                          </a:solidFill>
                          <a:effectLst/>
                        </a:rPr>
                        <a:t> </a:t>
                      </a:r>
                      <a:endParaRPr lang="zh-HK" altLang="en-US" sz="2200" b="0" dirty="0">
                        <a:solidFill>
                          <a:schemeClr val="tx1"/>
                        </a:solidFill>
                      </a:endParaRPr>
                    </a:p>
                  </a:txBody>
                  <a:tcPr/>
                </a:tc>
                <a:extLst>
                  <a:ext uri="{0D108BD9-81ED-4DB2-BD59-A6C34878D82A}">
                    <a16:rowId xmlns:a16="http://schemas.microsoft.com/office/drawing/2014/main" val="2375950372"/>
                  </a:ext>
                </a:extLst>
              </a:tr>
            </a:tbl>
          </a:graphicData>
        </a:graphic>
      </p:graphicFrame>
      <p:sp>
        <p:nvSpPr>
          <p:cNvPr id="3" name="Slide Number Placeholder 2"/>
          <p:cNvSpPr>
            <a:spLocks noGrp="1"/>
          </p:cNvSpPr>
          <p:nvPr>
            <p:ph type="sldNum" sz="quarter" idx="12"/>
          </p:nvPr>
        </p:nvSpPr>
        <p:spPr/>
        <p:txBody>
          <a:bodyPr/>
          <a:lstStyle/>
          <a:p>
            <a:fld id="{78CD4315-06FD-E848-B5E8-0943C9240EC2}" type="slidenum">
              <a:rPr kumimoji="1" lang="zh-HK" altLang="en-US" smtClean="0"/>
              <a:t>4</a:t>
            </a:fld>
            <a:endParaRPr kumimoji="1" lang="zh-HK" altLang="en-US"/>
          </a:p>
        </p:txBody>
      </p:sp>
    </p:spTree>
    <p:extLst>
      <p:ext uri="{BB962C8B-B14F-4D97-AF65-F5344CB8AC3E}">
        <p14:creationId xmlns:p14="http://schemas.microsoft.com/office/powerpoint/2010/main" val="1801215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3A9C4AB-5497-EFA3-F133-804EA2DC6A4E}"/>
              </a:ext>
            </a:extLst>
          </p:cNvPr>
          <p:cNvSpPr>
            <a:spLocks noGrp="1"/>
          </p:cNvSpPr>
          <p:nvPr>
            <p:ph idx="1"/>
          </p:nvPr>
        </p:nvSpPr>
        <p:spPr>
          <a:xfrm>
            <a:off x="586173" y="86498"/>
            <a:ext cx="7971653" cy="1657299"/>
          </a:xfrm>
        </p:spPr>
        <p:txBody>
          <a:bodyPr>
            <a:normAutofit/>
          </a:bodyPr>
          <a:lstStyle/>
          <a:p>
            <a:pPr marL="0" indent="0">
              <a:buNone/>
            </a:pPr>
            <a:r>
              <a:rPr lang="zh-HK" altLang="zh-HK" sz="3200" dirty="0"/>
              <a:t>根據資料</a:t>
            </a:r>
            <a:r>
              <a:rPr lang="zh-HK" altLang="zh-HK" sz="3200" b="1" dirty="0"/>
              <a:t>七</a:t>
            </a:r>
            <a:r>
              <a:rPr lang="zh-HK" altLang="zh-HK" sz="3200" dirty="0"/>
              <a:t>，回答以下問題。</a:t>
            </a:r>
            <a:r>
              <a:rPr lang="en-US" altLang="zh-HK" sz="3200" dirty="0"/>
              <a:t>(Study Sources G, and answer the questions.)</a:t>
            </a:r>
            <a:endParaRPr lang="zh-TW" altLang="zh-HK" sz="3200" dirty="0"/>
          </a:p>
          <a:p>
            <a:pPr marL="0" indent="0">
              <a:buNone/>
            </a:pPr>
            <a:endParaRPr kumimoji="1" lang="zh-HK" altLang="en-US" dirty="0"/>
          </a:p>
        </p:txBody>
      </p:sp>
      <p:sp>
        <p:nvSpPr>
          <p:cNvPr id="4" name="文字方塊 3">
            <a:extLst>
              <a:ext uri="{FF2B5EF4-FFF2-40B4-BE49-F238E27FC236}">
                <a16:creationId xmlns:a16="http://schemas.microsoft.com/office/drawing/2014/main" id="{64A955CD-3EE5-8F6F-3A90-9E25BA795160}"/>
              </a:ext>
            </a:extLst>
          </p:cNvPr>
          <p:cNvSpPr txBox="1"/>
          <p:nvPr/>
        </p:nvSpPr>
        <p:spPr>
          <a:xfrm>
            <a:off x="534128" y="1064657"/>
            <a:ext cx="8007178" cy="4062651"/>
          </a:xfrm>
          <a:prstGeom prst="rect">
            <a:avLst/>
          </a:prstGeom>
          <a:noFill/>
        </p:spPr>
        <p:txBody>
          <a:bodyPr wrap="square" rtlCol="0">
            <a:spAutoFit/>
          </a:bodyPr>
          <a:lstStyle/>
          <a:p>
            <a:r>
              <a:rPr lang="en-US" altLang="zh-HK" sz="2400" dirty="0"/>
              <a:t>13. </a:t>
            </a:r>
            <a:r>
              <a:rPr lang="zh-HK" altLang="zh-HK" sz="2400" dirty="0"/>
              <a:t>根據資料七，甚</a:t>
            </a:r>
            <a:r>
              <a:rPr lang="zh-TW" altLang="zh-HK" sz="2400" dirty="0"/>
              <a:t>麼</a:t>
            </a:r>
            <a:r>
              <a:rPr lang="zh-HK" altLang="zh-HK" sz="2400" dirty="0"/>
              <a:t>原因促使太平天國之亂的發生？試圈出答案。</a:t>
            </a:r>
            <a:r>
              <a:rPr lang="en-US" altLang="zh-HK" sz="2400" dirty="0"/>
              <a:t>(Study Source G, which of the following factors led to the rise of the Taiping Rebellion? Circle your answer.)</a:t>
            </a:r>
            <a:endParaRPr lang="zh-TW" altLang="zh-HK" sz="2400" dirty="0"/>
          </a:p>
          <a:p>
            <a:r>
              <a:rPr lang="en-US" altLang="zh-HK" sz="2400" dirty="0"/>
              <a:t>A. </a:t>
            </a:r>
            <a:r>
              <a:rPr lang="zh-HK" altLang="zh-HK" sz="2400" dirty="0"/>
              <a:t>人口大增，耕地不足</a:t>
            </a:r>
            <a:r>
              <a:rPr lang="en-US" altLang="zh-HK" sz="2400" dirty="0"/>
              <a:t>(Enormous population growth and inadequate cultivated lands)</a:t>
            </a:r>
            <a:endParaRPr lang="zh-TW" altLang="zh-HK" sz="2400" dirty="0"/>
          </a:p>
          <a:p>
            <a:r>
              <a:rPr lang="en-US" altLang="zh-HK" sz="2400" dirty="0"/>
              <a:t>B. </a:t>
            </a:r>
            <a:r>
              <a:rPr lang="zh-HK" altLang="zh-HK" sz="2400" dirty="0"/>
              <a:t>經濟及社會困</a:t>
            </a:r>
            <a:r>
              <a:rPr lang="zh-TW" altLang="zh-HK" sz="2400" dirty="0"/>
              <a:t>難</a:t>
            </a:r>
            <a:r>
              <a:rPr lang="en-US" altLang="zh-HK" sz="2400" dirty="0"/>
              <a:t>(Economic and social setbacks)</a:t>
            </a:r>
            <a:endParaRPr lang="zh-TW" altLang="zh-HK" sz="2400" dirty="0"/>
          </a:p>
          <a:p>
            <a:r>
              <a:rPr lang="en-US" altLang="zh-HK" sz="2400" dirty="0"/>
              <a:t>C. </a:t>
            </a:r>
            <a:r>
              <a:rPr lang="zh-HK" altLang="zh-HK" sz="2400" dirty="0"/>
              <a:t>在第一次鴉片戰爭中戰敗</a:t>
            </a:r>
            <a:r>
              <a:rPr lang="en-US" altLang="zh-HK" sz="2400" dirty="0"/>
              <a:t>(Defeat in the First Opium War)</a:t>
            </a:r>
            <a:endParaRPr lang="zh-TW" altLang="zh-HK" sz="2400" dirty="0"/>
          </a:p>
          <a:p>
            <a:r>
              <a:rPr lang="en-US" altLang="zh-HK" sz="2400" dirty="0"/>
              <a:t>D. </a:t>
            </a:r>
            <a:r>
              <a:rPr lang="zh-HK" altLang="zh-HK" sz="2400" dirty="0"/>
              <a:t>貪污成風，吏治敗壞</a:t>
            </a:r>
            <a:r>
              <a:rPr lang="en-US" altLang="zh-HK" sz="2400" dirty="0"/>
              <a:t>(Rampant corruptions of officials and poor administration)</a:t>
            </a:r>
            <a:endParaRPr lang="zh-TW" altLang="zh-HK" sz="2400" dirty="0"/>
          </a:p>
          <a:p>
            <a:r>
              <a:rPr lang="en-US" altLang="zh-HK" sz="2400" dirty="0"/>
              <a:t>E. </a:t>
            </a:r>
            <a:r>
              <a:rPr lang="zh-HK" altLang="zh-HK" sz="2400" dirty="0"/>
              <a:t>以上皆是</a:t>
            </a:r>
            <a:r>
              <a:rPr lang="en-US" altLang="zh-HK" sz="2400" dirty="0"/>
              <a:t>(all of above)</a:t>
            </a:r>
            <a:endParaRPr lang="zh-TW" altLang="zh-HK" sz="2400" dirty="0"/>
          </a:p>
          <a:p>
            <a:endParaRPr kumimoji="1" lang="zh-HK" altLang="en-US" dirty="0"/>
          </a:p>
        </p:txBody>
      </p:sp>
      <p:sp>
        <p:nvSpPr>
          <p:cNvPr id="6" name="矩形 5">
            <a:extLst>
              <a:ext uri="{FF2B5EF4-FFF2-40B4-BE49-F238E27FC236}">
                <a16:creationId xmlns:a16="http://schemas.microsoft.com/office/drawing/2014/main" id="{5FCBF4E0-98CF-1706-4C3A-9F3F2D24221A}"/>
              </a:ext>
            </a:extLst>
          </p:cNvPr>
          <p:cNvSpPr/>
          <p:nvPr/>
        </p:nvSpPr>
        <p:spPr>
          <a:xfrm>
            <a:off x="586172" y="4388144"/>
            <a:ext cx="3170281" cy="381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15" name="文字方塊 14">
            <a:extLst>
              <a:ext uri="{FF2B5EF4-FFF2-40B4-BE49-F238E27FC236}">
                <a16:creationId xmlns:a16="http://schemas.microsoft.com/office/drawing/2014/main" id="{6676BF99-A2FF-3B69-7CF0-4F1D6EADCD5D}"/>
              </a:ext>
            </a:extLst>
          </p:cNvPr>
          <p:cNvSpPr txBox="1"/>
          <p:nvPr/>
        </p:nvSpPr>
        <p:spPr>
          <a:xfrm>
            <a:off x="517608" y="4997471"/>
            <a:ext cx="8626392" cy="1107996"/>
          </a:xfrm>
          <a:prstGeom prst="rect">
            <a:avLst/>
          </a:prstGeom>
          <a:noFill/>
        </p:spPr>
        <p:txBody>
          <a:bodyPr wrap="square" rtlCol="0">
            <a:spAutoFit/>
          </a:bodyPr>
          <a:lstStyle/>
          <a:p>
            <a:r>
              <a:rPr lang="en-US" altLang="zh-HK" sz="2400" dirty="0"/>
              <a:t>14. </a:t>
            </a:r>
            <a:r>
              <a:rPr lang="zh-HK" altLang="zh-HK" sz="2400" dirty="0"/>
              <a:t>根據資料七，太平天國之亂主要造成多少人死亡？</a:t>
            </a:r>
            <a:r>
              <a:rPr lang="en-US" altLang="zh-HK" sz="2400" dirty="0"/>
              <a:t>(Study Source G, what was the major impact of the Taiping Rebellion?)</a:t>
            </a:r>
            <a:endParaRPr lang="zh-TW" altLang="zh-HK" sz="2400" dirty="0"/>
          </a:p>
          <a:p>
            <a:endParaRPr kumimoji="1" lang="zh-HK" altLang="en-US" dirty="0"/>
          </a:p>
        </p:txBody>
      </p:sp>
      <p:sp>
        <p:nvSpPr>
          <p:cNvPr id="16" name="文字方塊 15">
            <a:extLst>
              <a:ext uri="{FF2B5EF4-FFF2-40B4-BE49-F238E27FC236}">
                <a16:creationId xmlns:a16="http://schemas.microsoft.com/office/drawing/2014/main" id="{490EAA7C-C8BA-11C8-B329-B512A1521339}"/>
              </a:ext>
            </a:extLst>
          </p:cNvPr>
          <p:cNvSpPr txBox="1"/>
          <p:nvPr/>
        </p:nvSpPr>
        <p:spPr>
          <a:xfrm>
            <a:off x="586172" y="5883569"/>
            <a:ext cx="7320606" cy="738664"/>
          </a:xfrm>
          <a:prstGeom prst="rect">
            <a:avLst/>
          </a:prstGeom>
          <a:noFill/>
        </p:spPr>
        <p:txBody>
          <a:bodyPr wrap="square" rtlCol="0">
            <a:spAutoFit/>
          </a:bodyPr>
          <a:lstStyle/>
          <a:p>
            <a:r>
              <a:rPr lang="zh-HK" altLang="zh-HK" sz="2400" dirty="0">
                <a:solidFill>
                  <a:srgbClr val="FF0000"/>
                </a:solidFill>
              </a:rPr>
              <a:t>超過</a:t>
            </a:r>
            <a:r>
              <a:rPr lang="en-US" altLang="zh-HK" sz="2400" dirty="0">
                <a:solidFill>
                  <a:srgbClr val="FF0000"/>
                </a:solidFill>
              </a:rPr>
              <a:t>2</a:t>
            </a:r>
            <a:r>
              <a:rPr lang="zh-HK" altLang="zh-HK" sz="2400" dirty="0">
                <a:solidFill>
                  <a:srgbClr val="FF0000"/>
                </a:solidFill>
              </a:rPr>
              <a:t>千萬人死亡</a:t>
            </a:r>
            <a:r>
              <a:rPr lang="en-US" altLang="zh-HK" sz="2400" dirty="0">
                <a:solidFill>
                  <a:srgbClr val="FF0000"/>
                </a:solidFill>
              </a:rPr>
              <a:t>(Over 20 million people died)</a:t>
            </a:r>
            <a:endParaRPr lang="zh-TW" altLang="zh-HK" sz="2400" dirty="0">
              <a:solidFill>
                <a:srgbClr val="FF0000"/>
              </a:solidFill>
            </a:endParaRPr>
          </a:p>
          <a:p>
            <a:endParaRPr kumimoji="1" lang="zh-HK" altLang="en-US" dirty="0"/>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40</a:t>
            </a:fld>
            <a:endParaRPr kumimoji="1" lang="zh-HK" altLang="en-US"/>
          </a:p>
        </p:txBody>
      </p:sp>
    </p:spTree>
    <p:extLst>
      <p:ext uri="{BB962C8B-B14F-4D97-AF65-F5344CB8AC3E}">
        <p14:creationId xmlns:p14="http://schemas.microsoft.com/office/powerpoint/2010/main" val="40058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73A39FC3-FC0D-AEDD-D2AE-5BDF1F467EBC}"/>
              </a:ext>
            </a:extLst>
          </p:cNvPr>
          <p:cNvSpPr txBox="1"/>
          <p:nvPr/>
        </p:nvSpPr>
        <p:spPr>
          <a:xfrm>
            <a:off x="442140" y="226800"/>
            <a:ext cx="8259719" cy="1015663"/>
          </a:xfrm>
          <a:prstGeom prst="rect">
            <a:avLst/>
          </a:prstGeom>
          <a:noFill/>
        </p:spPr>
        <p:txBody>
          <a:bodyPr wrap="square" rtlCol="0">
            <a:spAutoFit/>
          </a:bodyPr>
          <a:lstStyle/>
          <a:p>
            <a:r>
              <a:rPr lang="en-US" altLang="zh-HK" sz="2000" dirty="0"/>
              <a:t>15. </a:t>
            </a:r>
            <a:r>
              <a:rPr lang="zh-HK" altLang="zh-HK" sz="2000" dirty="0"/>
              <a:t>在對抗清廷的戰事中，太平天國面對多方面的軍事威脅，你知道他們是誰嗎？</a:t>
            </a:r>
            <a:r>
              <a:rPr lang="en-US" altLang="zh-HK" sz="2000" dirty="0"/>
              <a:t>(The Taiping Heavenly Kingdom fought with different parties. Do you know the enemies of the Taiping Heavenly Kingdom?)</a:t>
            </a:r>
            <a:endParaRPr kumimoji="1" lang="zh-HK" altLang="en-US" sz="2000" dirty="0"/>
          </a:p>
        </p:txBody>
      </p:sp>
      <p:sp>
        <p:nvSpPr>
          <p:cNvPr id="5" name="文字方塊 2">
            <a:extLst>
              <a:ext uri="{FF2B5EF4-FFF2-40B4-BE49-F238E27FC236}">
                <a16:creationId xmlns:a16="http://schemas.microsoft.com/office/drawing/2014/main" id="{F643EF8F-349F-AAF5-389A-82DBFB3CB1C7}"/>
              </a:ext>
            </a:extLst>
          </p:cNvPr>
          <p:cNvSpPr txBox="1">
            <a:spLocks noChangeArrowheads="1"/>
          </p:cNvSpPr>
          <p:nvPr/>
        </p:nvSpPr>
        <p:spPr bwMode="auto">
          <a:xfrm>
            <a:off x="434626" y="1356152"/>
            <a:ext cx="8618069" cy="3693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US" kern="100" dirty="0">
                <a:effectLst/>
                <a:latin typeface="Times New Roman" panose="02020603050405020304" pitchFamily="18" charset="0"/>
                <a:ea typeface="標楷體" panose="02010601000101010101" pitchFamily="2" charset="-120"/>
                <a:cs typeface="新細明體" panose="02020500000000000000" pitchFamily="18" charset="-120"/>
              </a:rPr>
              <a:t>A.</a:t>
            </a:r>
            <a:r>
              <a:rPr lang="zh-HK" kern="100" dirty="0">
                <a:effectLst/>
                <a:latin typeface="Times New Roman" panose="02020603050405020304" pitchFamily="18" charset="0"/>
                <a:ea typeface="標楷體" panose="02010601000101010101" pitchFamily="2" charset="-120"/>
                <a:cs typeface="新細明體" panose="02020500000000000000" pitchFamily="18" charset="-120"/>
              </a:rPr>
              <a:t>戈登</a:t>
            </a:r>
            <a:r>
              <a:rPr lang="en-US" kern="100" dirty="0">
                <a:effectLst/>
                <a:latin typeface="Times New Roman" panose="02020603050405020304" pitchFamily="18" charset="0"/>
                <a:ea typeface="標楷體" panose="02010601000101010101" pitchFamily="2" charset="-120"/>
                <a:cs typeface="新細明體" panose="02020500000000000000" pitchFamily="18" charset="-120"/>
              </a:rPr>
              <a:t>(Charles George Gordon)	B.</a:t>
            </a:r>
            <a:r>
              <a:rPr lang="zh-HK" kern="100" dirty="0">
                <a:effectLst/>
                <a:latin typeface="Times New Roman" panose="02020603050405020304" pitchFamily="18" charset="0"/>
                <a:ea typeface="標楷體" panose="02010601000101010101" pitchFamily="2" charset="-120"/>
                <a:cs typeface="新細明體" panose="02020500000000000000" pitchFamily="18" charset="-120"/>
              </a:rPr>
              <a:t>李鴻章</a:t>
            </a:r>
            <a:r>
              <a:rPr lang="en-US" kern="100" dirty="0">
                <a:effectLst/>
                <a:latin typeface="Times New Roman" panose="02020603050405020304" pitchFamily="18" charset="0"/>
                <a:ea typeface="標楷體" panose="02010601000101010101" pitchFamily="2" charset="-120"/>
                <a:cs typeface="新細明體" panose="02020500000000000000" pitchFamily="18" charset="-120"/>
              </a:rPr>
              <a:t>(Li </a:t>
            </a:r>
            <a:r>
              <a:rPr lang="en-US" kern="100" dirty="0" err="1">
                <a:effectLst/>
                <a:latin typeface="Times New Roman" panose="02020603050405020304" pitchFamily="18" charset="0"/>
                <a:ea typeface="標楷體" panose="02010601000101010101" pitchFamily="2" charset="-120"/>
                <a:cs typeface="新細明體" panose="02020500000000000000" pitchFamily="18" charset="-120"/>
              </a:rPr>
              <a:t>Hongzhang</a:t>
            </a:r>
            <a:r>
              <a:rPr lang="en-US" kern="100" dirty="0">
                <a:effectLst/>
                <a:latin typeface="Times New Roman" panose="02020603050405020304" pitchFamily="18" charset="0"/>
                <a:ea typeface="標楷體" panose="02010601000101010101" pitchFamily="2" charset="-120"/>
                <a:cs typeface="新細明體" panose="02020500000000000000" pitchFamily="18" charset="-120"/>
              </a:rPr>
              <a:t>)	C.</a:t>
            </a:r>
            <a:r>
              <a:rPr lang="zh-HK" kern="100" dirty="0">
                <a:effectLst/>
                <a:latin typeface="Times New Roman" panose="02020603050405020304" pitchFamily="18" charset="0"/>
                <a:ea typeface="標楷體" panose="02010601000101010101" pitchFamily="2" charset="-120"/>
                <a:cs typeface="新細明體" panose="02020500000000000000" pitchFamily="18" charset="-120"/>
              </a:rPr>
              <a:t>曾國藩</a:t>
            </a:r>
            <a:r>
              <a:rPr lang="en-US" kern="100" dirty="0">
                <a:effectLst/>
                <a:latin typeface="Times New Roman" panose="02020603050405020304" pitchFamily="18" charset="0"/>
                <a:ea typeface="標楷體" panose="02010601000101010101" pitchFamily="2" charset="-120"/>
                <a:cs typeface="新細明體" panose="02020500000000000000" pitchFamily="18" charset="-120"/>
              </a:rPr>
              <a:t>(Zeng </a:t>
            </a:r>
            <a:r>
              <a:rPr lang="en-US" kern="100" dirty="0" err="1">
                <a:effectLst/>
                <a:latin typeface="Times New Roman" panose="02020603050405020304" pitchFamily="18" charset="0"/>
                <a:ea typeface="標楷體" panose="02010601000101010101" pitchFamily="2" charset="-120"/>
                <a:cs typeface="新細明體" panose="02020500000000000000" pitchFamily="18" charset="-120"/>
              </a:rPr>
              <a:t>Guofan</a:t>
            </a:r>
            <a:r>
              <a:rPr lang="en-US" kern="100" dirty="0">
                <a:effectLst/>
                <a:latin typeface="Times New Roman" panose="02020603050405020304" pitchFamily="18" charset="0"/>
                <a:ea typeface="標楷體" panose="02010601000101010101" pitchFamily="2" charset="-120"/>
                <a:cs typeface="新細明體" panose="02020500000000000000" pitchFamily="18" charset="-120"/>
              </a:rPr>
              <a:t>)</a:t>
            </a:r>
            <a:endParaRPr lang="zh-TW"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7" name="文字方塊 6">
            <a:extLst>
              <a:ext uri="{FF2B5EF4-FFF2-40B4-BE49-F238E27FC236}">
                <a16:creationId xmlns:a16="http://schemas.microsoft.com/office/drawing/2014/main" id="{83792DE8-DFBA-7FC5-9881-277997D66E0C}"/>
              </a:ext>
            </a:extLst>
          </p:cNvPr>
          <p:cNvSpPr txBox="1"/>
          <p:nvPr/>
        </p:nvSpPr>
        <p:spPr>
          <a:xfrm>
            <a:off x="5486536" y="5529218"/>
            <a:ext cx="2384853" cy="984885"/>
          </a:xfrm>
          <a:prstGeom prst="rect">
            <a:avLst/>
          </a:prstGeom>
          <a:noFill/>
        </p:spPr>
        <p:txBody>
          <a:bodyPr wrap="square" rtlCol="0">
            <a:spAutoFit/>
          </a:bodyPr>
          <a:lstStyle/>
          <a:p>
            <a:r>
              <a:rPr lang="en-US" altLang="zh-HK" sz="2000" dirty="0">
                <a:solidFill>
                  <a:srgbClr val="FF0000"/>
                </a:solidFill>
              </a:rPr>
              <a:t>A. </a:t>
            </a:r>
            <a:r>
              <a:rPr lang="zh-HK" altLang="zh-HK" sz="2000" dirty="0">
                <a:solidFill>
                  <a:srgbClr val="FF0000"/>
                </a:solidFill>
              </a:rPr>
              <a:t>戈登</a:t>
            </a:r>
            <a:r>
              <a:rPr lang="en-US" altLang="zh-HK" sz="2000" dirty="0">
                <a:solidFill>
                  <a:srgbClr val="FF0000"/>
                </a:solidFill>
              </a:rPr>
              <a:t>(Charles George Gordon)</a:t>
            </a:r>
            <a:endParaRPr lang="zh-TW" altLang="zh-HK" sz="2000" dirty="0">
              <a:solidFill>
                <a:srgbClr val="FF0000"/>
              </a:solidFill>
            </a:endParaRPr>
          </a:p>
          <a:p>
            <a:endParaRPr kumimoji="1" lang="zh-HK" altLang="en-US" dirty="0"/>
          </a:p>
        </p:txBody>
      </p:sp>
      <p:sp>
        <p:nvSpPr>
          <p:cNvPr id="8" name="文字方塊 7">
            <a:extLst>
              <a:ext uri="{FF2B5EF4-FFF2-40B4-BE49-F238E27FC236}">
                <a16:creationId xmlns:a16="http://schemas.microsoft.com/office/drawing/2014/main" id="{7F6830A8-5E31-5415-F53A-105318DD3A92}"/>
              </a:ext>
            </a:extLst>
          </p:cNvPr>
          <p:cNvSpPr txBox="1"/>
          <p:nvPr/>
        </p:nvSpPr>
        <p:spPr>
          <a:xfrm>
            <a:off x="3287110" y="5554028"/>
            <a:ext cx="2014151" cy="984885"/>
          </a:xfrm>
          <a:prstGeom prst="rect">
            <a:avLst/>
          </a:prstGeom>
          <a:noFill/>
        </p:spPr>
        <p:txBody>
          <a:bodyPr wrap="square" rtlCol="0">
            <a:spAutoFit/>
          </a:bodyPr>
          <a:lstStyle/>
          <a:p>
            <a:r>
              <a:rPr lang="en-US" altLang="zh-HK" sz="2000" dirty="0">
                <a:solidFill>
                  <a:srgbClr val="FF0000"/>
                </a:solidFill>
              </a:rPr>
              <a:t>B. </a:t>
            </a:r>
            <a:r>
              <a:rPr lang="zh-HK" altLang="zh-HK" sz="2000" dirty="0">
                <a:solidFill>
                  <a:srgbClr val="FF0000"/>
                </a:solidFill>
              </a:rPr>
              <a:t>李鴻章</a:t>
            </a:r>
            <a:r>
              <a:rPr lang="zh-HK" altLang="en-US" sz="2000" dirty="0">
                <a:solidFill>
                  <a:srgbClr val="FF0000"/>
                </a:solidFill>
              </a:rPr>
              <a:t> </a:t>
            </a:r>
            <a:r>
              <a:rPr lang="en-US" altLang="zh-HK" sz="2000" dirty="0">
                <a:solidFill>
                  <a:srgbClr val="FF0000"/>
                </a:solidFill>
              </a:rPr>
              <a:t>(Li </a:t>
            </a:r>
            <a:r>
              <a:rPr lang="en-US" altLang="zh-HK" sz="2000" dirty="0" err="1">
                <a:solidFill>
                  <a:srgbClr val="FF0000"/>
                </a:solidFill>
              </a:rPr>
              <a:t>Hongzhang</a:t>
            </a:r>
            <a:r>
              <a:rPr lang="en-US" altLang="zh-HK" sz="2000" dirty="0">
                <a:solidFill>
                  <a:srgbClr val="FF0000"/>
                </a:solidFill>
              </a:rPr>
              <a:t>)</a:t>
            </a:r>
            <a:endParaRPr lang="zh-TW" altLang="zh-HK" sz="2000" dirty="0">
              <a:solidFill>
                <a:srgbClr val="FF0000"/>
              </a:solidFill>
            </a:endParaRPr>
          </a:p>
          <a:p>
            <a:endParaRPr kumimoji="1" lang="zh-HK" altLang="en-US" dirty="0"/>
          </a:p>
        </p:txBody>
      </p:sp>
      <p:sp>
        <p:nvSpPr>
          <p:cNvPr id="9" name="文字方塊 8">
            <a:extLst>
              <a:ext uri="{FF2B5EF4-FFF2-40B4-BE49-F238E27FC236}">
                <a16:creationId xmlns:a16="http://schemas.microsoft.com/office/drawing/2014/main" id="{5D81C3B6-F427-BC45-6792-F42ABF77E8E3}"/>
              </a:ext>
            </a:extLst>
          </p:cNvPr>
          <p:cNvSpPr txBox="1"/>
          <p:nvPr/>
        </p:nvSpPr>
        <p:spPr>
          <a:xfrm>
            <a:off x="933187" y="5554028"/>
            <a:ext cx="2261286" cy="984885"/>
          </a:xfrm>
          <a:prstGeom prst="rect">
            <a:avLst/>
          </a:prstGeom>
          <a:noFill/>
        </p:spPr>
        <p:txBody>
          <a:bodyPr wrap="square" rtlCol="0">
            <a:spAutoFit/>
          </a:bodyPr>
          <a:lstStyle/>
          <a:p>
            <a:r>
              <a:rPr lang="en-US" altLang="zh-HK" sz="2000" dirty="0">
                <a:solidFill>
                  <a:srgbClr val="FF0000"/>
                </a:solidFill>
              </a:rPr>
              <a:t>C. </a:t>
            </a:r>
            <a:r>
              <a:rPr lang="zh-HK" altLang="zh-HK" sz="2000" dirty="0">
                <a:solidFill>
                  <a:srgbClr val="FF0000"/>
                </a:solidFill>
              </a:rPr>
              <a:t>曾國藩</a:t>
            </a:r>
            <a:r>
              <a:rPr lang="en-US" altLang="zh-HK" sz="2000" dirty="0">
                <a:solidFill>
                  <a:srgbClr val="FF0000"/>
                </a:solidFill>
              </a:rPr>
              <a:t>(Zeng </a:t>
            </a:r>
            <a:r>
              <a:rPr lang="en-US" altLang="zh-HK" sz="2000" dirty="0" err="1">
                <a:solidFill>
                  <a:srgbClr val="FF0000"/>
                </a:solidFill>
              </a:rPr>
              <a:t>Guofan</a:t>
            </a:r>
            <a:r>
              <a:rPr lang="en-US" altLang="zh-HK" sz="2000" dirty="0">
                <a:solidFill>
                  <a:srgbClr val="FF0000"/>
                </a:solidFill>
              </a:rPr>
              <a:t>)</a:t>
            </a:r>
            <a:endParaRPr lang="zh-TW" altLang="zh-HK" sz="2000" dirty="0">
              <a:solidFill>
                <a:srgbClr val="FF0000"/>
              </a:solidFill>
            </a:endParaRPr>
          </a:p>
          <a:p>
            <a:endParaRPr kumimoji="1" lang="zh-HK" altLang="en-US" dirty="0"/>
          </a:p>
        </p:txBody>
      </p:sp>
      <p:sp>
        <p:nvSpPr>
          <p:cNvPr id="10" name="文字方塊 9">
            <a:extLst>
              <a:ext uri="{FF2B5EF4-FFF2-40B4-BE49-F238E27FC236}">
                <a16:creationId xmlns:a16="http://schemas.microsoft.com/office/drawing/2014/main" id="{F38500F8-A47C-DBB5-92B4-830BA696B575}"/>
              </a:ext>
            </a:extLst>
          </p:cNvPr>
          <p:cNvSpPr txBox="1"/>
          <p:nvPr/>
        </p:nvSpPr>
        <p:spPr>
          <a:xfrm>
            <a:off x="729759" y="6475255"/>
            <a:ext cx="4524236" cy="246221"/>
          </a:xfrm>
          <a:prstGeom prst="rect">
            <a:avLst/>
          </a:prstGeom>
          <a:noFill/>
        </p:spPr>
        <p:txBody>
          <a:bodyPr wrap="square" rtlCol="0">
            <a:spAutoFit/>
          </a:bodyPr>
          <a:lstStyle/>
          <a:p>
            <a:r>
              <a:rPr lang="en-US" altLang="zh-HK" sz="1000" dirty="0"/>
              <a:t>(</a:t>
            </a:r>
            <a:r>
              <a:rPr lang="zh-TW" altLang="zh-HK" sz="1000" dirty="0"/>
              <a:t>圖像來源：</a:t>
            </a:r>
            <a:r>
              <a:rPr lang="zh-HK" altLang="zh-HK" sz="1000" dirty="0"/>
              <a:t>「太平天國文物展教育子冊子」，香港：香港海防博</a:t>
            </a:r>
            <a:r>
              <a:rPr lang="zh-TW" altLang="zh-HK" sz="1000" dirty="0"/>
              <a:t>物館</a:t>
            </a:r>
            <a:r>
              <a:rPr lang="zh-HK" altLang="zh-HK" sz="1000" dirty="0"/>
              <a:t>，頁</a:t>
            </a:r>
            <a:r>
              <a:rPr lang="en-US" altLang="zh-HK" sz="1000" dirty="0"/>
              <a:t>5</a:t>
            </a:r>
            <a:r>
              <a:rPr lang="en-US" altLang="zh-HK" sz="1000" dirty="0" smtClean="0"/>
              <a:t>)</a:t>
            </a:r>
            <a:endParaRPr lang="zh-TW" altLang="zh-HK" sz="1000" dirty="0"/>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41</a:t>
            </a:fld>
            <a:endParaRPr kumimoji="1" lang="zh-HK" altLang="en-US"/>
          </a:p>
        </p:txBody>
      </p:sp>
      <p:pic>
        <p:nvPicPr>
          <p:cNvPr id="11" name="Picture 10"/>
          <p:cNvPicPr>
            <a:picLocks noChangeAspect="1"/>
          </p:cNvPicPr>
          <p:nvPr/>
        </p:nvPicPr>
        <p:blipFill>
          <a:blip r:embed="rId2"/>
          <a:stretch>
            <a:fillRect/>
          </a:stretch>
        </p:blipFill>
        <p:spPr>
          <a:xfrm>
            <a:off x="729759" y="1868106"/>
            <a:ext cx="6686550" cy="3543300"/>
          </a:xfrm>
          <a:prstGeom prst="rect">
            <a:avLst/>
          </a:prstGeom>
        </p:spPr>
      </p:pic>
    </p:spTree>
    <p:extLst>
      <p:ext uri="{BB962C8B-B14F-4D97-AF65-F5344CB8AC3E}">
        <p14:creationId xmlns:p14="http://schemas.microsoft.com/office/powerpoint/2010/main" val="342572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F058EB-7DFC-FD3B-0390-581FCEB54079}"/>
              </a:ext>
            </a:extLst>
          </p:cNvPr>
          <p:cNvSpPr>
            <a:spLocks noGrp="1"/>
          </p:cNvSpPr>
          <p:nvPr>
            <p:ph type="title"/>
          </p:nvPr>
        </p:nvSpPr>
        <p:spPr>
          <a:xfrm>
            <a:off x="628650" y="142705"/>
            <a:ext cx="7886700" cy="1325563"/>
          </a:xfrm>
        </p:spPr>
        <p:txBody>
          <a:bodyPr>
            <a:normAutofit/>
          </a:bodyPr>
          <a:lstStyle/>
          <a:p>
            <a:r>
              <a:rPr lang="zh-HK" altLang="zh-HK" sz="3200" dirty="0"/>
              <a:t>資料八：《資政新篇》</a:t>
            </a:r>
            <a:r>
              <a:rPr lang="en-US" altLang="zh-HK" sz="3200" dirty="0"/>
              <a:t>(Source </a:t>
            </a:r>
            <a:r>
              <a:rPr lang="en-US" altLang="zh-HK" sz="3200" dirty="0" err="1"/>
              <a:t>H:The</a:t>
            </a:r>
            <a:r>
              <a:rPr lang="en-US" altLang="zh-HK" sz="3200" dirty="0"/>
              <a:t> New Essay on Economics and Politics)</a:t>
            </a:r>
            <a:endParaRPr kumimoji="1" lang="zh-HK" altLang="en-US" sz="3200" dirty="0"/>
          </a:p>
        </p:txBody>
      </p:sp>
      <p:sp>
        <p:nvSpPr>
          <p:cNvPr id="4" name="文字方塊 3">
            <a:extLst>
              <a:ext uri="{FF2B5EF4-FFF2-40B4-BE49-F238E27FC236}">
                <a16:creationId xmlns:a16="http://schemas.microsoft.com/office/drawing/2014/main" id="{9CD6D312-EC41-0763-4C73-71F942818A55}"/>
              </a:ext>
            </a:extLst>
          </p:cNvPr>
          <p:cNvSpPr txBox="1"/>
          <p:nvPr/>
        </p:nvSpPr>
        <p:spPr>
          <a:xfrm>
            <a:off x="494270" y="1305341"/>
            <a:ext cx="7886700" cy="2031325"/>
          </a:xfrm>
          <a:prstGeom prst="rect">
            <a:avLst/>
          </a:prstGeom>
          <a:noFill/>
        </p:spPr>
        <p:txBody>
          <a:bodyPr wrap="square" rtlCol="0">
            <a:spAutoFit/>
          </a:bodyPr>
          <a:lstStyle/>
          <a:p>
            <a:r>
              <a:rPr lang="zh-HK" altLang="zh-HK" dirty="0"/>
              <a:t>太平天國干王洪仁玕於</a:t>
            </a:r>
            <a:r>
              <a:rPr lang="en-US" altLang="zh-HK" dirty="0"/>
              <a:t>1852</a:t>
            </a:r>
            <a:r>
              <a:rPr lang="zh-HK" altLang="zh-HK" dirty="0"/>
              <a:t>至</a:t>
            </a:r>
            <a:r>
              <a:rPr lang="en-US" altLang="zh-HK" dirty="0"/>
              <a:t>1858</a:t>
            </a:r>
            <a:r>
              <a:rPr lang="zh-HK" altLang="zh-HK" dirty="0"/>
              <a:t>年期間曾居於香港。</a:t>
            </a:r>
            <a:r>
              <a:rPr lang="en-US" altLang="zh-HK" dirty="0"/>
              <a:t>(Hong </a:t>
            </a:r>
            <a:r>
              <a:rPr lang="en-US" altLang="zh-HK" dirty="0" err="1"/>
              <a:t>Ren'gan</a:t>
            </a:r>
            <a:r>
              <a:rPr lang="en-US" altLang="zh-HK" dirty="0"/>
              <a:t>, later Shield King, stayed in Hong Kong for several years from 1852 to 1858.)</a:t>
            </a:r>
            <a:endParaRPr lang="zh-TW" altLang="zh-HK" dirty="0"/>
          </a:p>
          <a:p>
            <a:r>
              <a:rPr lang="zh-HK" altLang="zh-HK" dirty="0"/>
              <a:t>他結合在香港及上海多年的所見所聞，撰成《資政新篇》，以闡述治國理念，針對時弊。</a:t>
            </a:r>
            <a:r>
              <a:rPr lang="en-US" altLang="zh-HK" dirty="0"/>
              <a:t>(He consolidated his knowledge and experience gained in Hong Kong and Shanghai, and expounded his ideas of governance in "</a:t>
            </a:r>
            <a:r>
              <a:rPr lang="en-US" altLang="zh-HK" i="1" dirty="0"/>
              <a:t>The New Essay on Economics and Politics</a:t>
            </a:r>
            <a:r>
              <a:rPr lang="en-US" altLang="zh-HK" dirty="0"/>
              <a:t>". The reforms mentioned in the book were regarded as forward-thinking as they intended to tackle the problems of China at that time.)</a:t>
            </a:r>
            <a:endParaRPr kumimoji="1" lang="zh-HK" altLang="en-US" dirty="0"/>
          </a:p>
        </p:txBody>
      </p:sp>
      <p:pic>
        <p:nvPicPr>
          <p:cNvPr id="5" name="圖片 4">
            <a:extLst>
              <a:ext uri="{FF2B5EF4-FFF2-40B4-BE49-F238E27FC236}">
                <a16:creationId xmlns:a16="http://schemas.microsoft.com/office/drawing/2014/main" id="{65ACCD22-9D91-52A0-9C2F-44F519ADD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70" y="3336666"/>
            <a:ext cx="3267075" cy="2924175"/>
          </a:xfrm>
          <a:prstGeom prst="rect">
            <a:avLst/>
          </a:prstGeom>
        </p:spPr>
      </p:pic>
      <p:sp>
        <p:nvSpPr>
          <p:cNvPr id="6" name="文字方塊 5">
            <a:extLst>
              <a:ext uri="{FF2B5EF4-FFF2-40B4-BE49-F238E27FC236}">
                <a16:creationId xmlns:a16="http://schemas.microsoft.com/office/drawing/2014/main" id="{FF3286CF-AB6B-CF46-23C9-8644B2A18B5D}"/>
              </a:ext>
            </a:extLst>
          </p:cNvPr>
          <p:cNvSpPr txBox="1"/>
          <p:nvPr/>
        </p:nvSpPr>
        <p:spPr>
          <a:xfrm>
            <a:off x="494269" y="6260841"/>
            <a:ext cx="3267075" cy="677108"/>
          </a:xfrm>
          <a:prstGeom prst="rect">
            <a:avLst/>
          </a:prstGeom>
          <a:noFill/>
        </p:spPr>
        <p:txBody>
          <a:bodyPr wrap="square" rtlCol="0">
            <a:spAutoFit/>
          </a:bodyPr>
          <a:lstStyle/>
          <a:p>
            <a:r>
              <a:rPr lang="en-US" altLang="zh-HK" sz="1000" dirty="0"/>
              <a:t>(</a:t>
            </a:r>
            <a:r>
              <a:rPr lang="zh-TW" altLang="zh-HK" sz="1000" dirty="0"/>
              <a:t>圖像來源：</a:t>
            </a:r>
            <a:r>
              <a:rPr lang="zh-HK" altLang="zh-HK" sz="1000" dirty="0"/>
              <a:t>「太平天國文物展教育子冊子」，香港：香港海防博</a:t>
            </a:r>
            <a:r>
              <a:rPr lang="zh-TW" altLang="zh-HK" sz="1000" dirty="0"/>
              <a:t>物館</a:t>
            </a:r>
            <a:r>
              <a:rPr lang="zh-HK" altLang="zh-HK" sz="1000" dirty="0"/>
              <a:t>，頁</a:t>
            </a:r>
            <a:r>
              <a:rPr lang="en-US" altLang="zh-HK" sz="1000" dirty="0"/>
              <a:t>5)</a:t>
            </a:r>
            <a:endParaRPr lang="zh-TW" altLang="zh-HK" sz="1000" dirty="0"/>
          </a:p>
          <a:p>
            <a:endParaRPr kumimoji="1" lang="zh-HK" altLang="en-US" dirty="0"/>
          </a:p>
        </p:txBody>
      </p:sp>
      <p:sp>
        <p:nvSpPr>
          <p:cNvPr id="8" name="文字方塊 7">
            <a:extLst>
              <a:ext uri="{FF2B5EF4-FFF2-40B4-BE49-F238E27FC236}">
                <a16:creationId xmlns:a16="http://schemas.microsoft.com/office/drawing/2014/main" id="{6482A195-2C92-52A5-BB74-DD6C37439A9D}"/>
              </a:ext>
            </a:extLst>
          </p:cNvPr>
          <p:cNvSpPr txBox="1"/>
          <p:nvPr/>
        </p:nvSpPr>
        <p:spPr>
          <a:xfrm>
            <a:off x="3906280" y="3429000"/>
            <a:ext cx="4609070" cy="923330"/>
          </a:xfrm>
          <a:prstGeom prst="rect">
            <a:avLst/>
          </a:prstGeom>
          <a:noFill/>
        </p:spPr>
        <p:txBody>
          <a:bodyPr wrap="square" rtlCol="0">
            <a:spAutoFit/>
          </a:bodyPr>
          <a:lstStyle/>
          <a:p>
            <a:r>
              <a:rPr lang="zh-HK" altLang="zh-HK" dirty="0"/>
              <a:t>根據資料</a:t>
            </a:r>
            <a:r>
              <a:rPr lang="zh-HK" altLang="en-US" dirty="0"/>
              <a:t>八</a:t>
            </a:r>
            <a:r>
              <a:rPr lang="zh-HK" altLang="zh-HK" dirty="0"/>
              <a:t>，回答以下問題。</a:t>
            </a:r>
            <a:r>
              <a:rPr lang="en-US" altLang="zh-HK" dirty="0"/>
              <a:t>(Study Sources H, and answer the questions.)</a:t>
            </a:r>
            <a:endParaRPr lang="zh-TW" altLang="zh-HK" dirty="0"/>
          </a:p>
          <a:p>
            <a:endParaRPr kumimoji="1" lang="zh-HK" altLang="en-US" dirty="0"/>
          </a:p>
        </p:txBody>
      </p:sp>
      <p:sp>
        <p:nvSpPr>
          <p:cNvPr id="9" name="文字方塊 8">
            <a:extLst>
              <a:ext uri="{FF2B5EF4-FFF2-40B4-BE49-F238E27FC236}">
                <a16:creationId xmlns:a16="http://schemas.microsoft.com/office/drawing/2014/main" id="{B4F93351-BECB-9BDE-6066-873B03DBD926}"/>
              </a:ext>
            </a:extLst>
          </p:cNvPr>
          <p:cNvSpPr txBox="1"/>
          <p:nvPr/>
        </p:nvSpPr>
        <p:spPr>
          <a:xfrm>
            <a:off x="3906280" y="4014072"/>
            <a:ext cx="4609070" cy="2585323"/>
          </a:xfrm>
          <a:prstGeom prst="rect">
            <a:avLst/>
          </a:prstGeom>
          <a:noFill/>
        </p:spPr>
        <p:txBody>
          <a:bodyPr wrap="square" rtlCol="0">
            <a:spAutoFit/>
          </a:bodyPr>
          <a:lstStyle/>
          <a:p>
            <a:r>
              <a:rPr lang="en-US" altLang="zh-HK" dirty="0"/>
              <a:t>16. </a:t>
            </a:r>
            <a:r>
              <a:rPr lang="zh-HK" altLang="zh-HK" dirty="0"/>
              <a:t>哪位太平天國的王曾於香港居住？請圈出答案。</a:t>
            </a:r>
            <a:r>
              <a:rPr lang="en-US" altLang="zh-HK" dirty="0"/>
              <a:t>(Which King of the Taiping Heavenly Kingdom lived in Hong Kong temporarily? Circle your answer.)</a:t>
            </a:r>
            <a:endParaRPr lang="zh-TW" altLang="zh-HK" dirty="0"/>
          </a:p>
          <a:p>
            <a:r>
              <a:rPr lang="en-US" altLang="zh-HK" dirty="0"/>
              <a:t>A. </a:t>
            </a:r>
            <a:r>
              <a:rPr lang="zh-HK" altLang="zh-HK" dirty="0"/>
              <a:t>天王洪秀全</a:t>
            </a:r>
            <a:r>
              <a:rPr lang="en-US" altLang="zh-HK" dirty="0"/>
              <a:t>(Heavenly King, Hong </a:t>
            </a:r>
            <a:r>
              <a:rPr lang="en-US" altLang="zh-HK" dirty="0" err="1"/>
              <a:t>Xiuquan</a:t>
            </a:r>
            <a:r>
              <a:rPr lang="en-US" altLang="zh-HK" dirty="0"/>
              <a:t>)</a:t>
            </a:r>
            <a:endParaRPr lang="zh-TW" altLang="zh-HK" dirty="0"/>
          </a:p>
          <a:p>
            <a:r>
              <a:rPr lang="en-US" altLang="zh-HK" dirty="0"/>
              <a:t>B. </a:t>
            </a:r>
            <a:r>
              <a:rPr lang="zh-HK" altLang="zh-HK" dirty="0"/>
              <a:t>干王洪仁玕</a:t>
            </a:r>
            <a:r>
              <a:rPr lang="en-US" altLang="zh-HK" dirty="0"/>
              <a:t>(Shield King, Hong </a:t>
            </a:r>
            <a:r>
              <a:rPr lang="en-US" altLang="zh-HK" dirty="0" err="1"/>
              <a:t>Ren'gan</a:t>
            </a:r>
            <a:r>
              <a:rPr lang="en-US" altLang="zh-HK" dirty="0"/>
              <a:t>) </a:t>
            </a:r>
            <a:endParaRPr lang="zh-TW" altLang="zh-HK" dirty="0"/>
          </a:p>
          <a:p>
            <a:r>
              <a:rPr lang="en-US" altLang="zh-HK" dirty="0"/>
              <a:t>C. </a:t>
            </a:r>
            <a:r>
              <a:rPr lang="zh-HK" altLang="zh-HK" dirty="0"/>
              <a:t>翼王石達開</a:t>
            </a:r>
            <a:r>
              <a:rPr lang="en-US" altLang="zh-HK" dirty="0"/>
              <a:t>(Assistant King, Shi </a:t>
            </a:r>
            <a:r>
              <a:rPr lang="en-US" altLang="zh-HK" dirty="0" err="1"/>
              <a:t>Dakai</a:t>
            </a:r>
            <a:r>
              <a:rPr lang="en-US" altLang="zh-HK" dirty="0"/>
              <a:t>)</a:t>
            </a:r>
            <a:endParaRPr lang="zh-TW" altLang="zh-HK" dirty="0"/>
          </a:p>
          <a:p>
            <a:r>
              <a:rPr lang="en-US" altLang="zh-HK" dirty="0"/>
              <a:t>D. </a:t>
            </a:r>
            <a:r>
              <a:rPr lang="zh-HK" altLang="zh-HK" dirty="0"/>
              <a:t>南王馮雲山</a:t>
            </a:r>
            <a:r>
              <a:rPr lang="en-US" altLang="zh-HK" dirty="0"/>
              <a:t>(South King, Feng </a:t>
            </a:r>
            <a:r>
              <a:rPr lang="en-US" altLang="zh-HK" dirty="0" err="1"/>
              <a:t>Yuansahn</a:t>
            </a:r>
            <a:r>
              <a:rPr lang="en-US" altLang="zh-HK" dirty="0"/>
              <a:t>)</a:t>
            </a:r>
            <a:endParaRPr lang="zh-TW" altLang="zh-HK" dirty="0"/>
          </a:p>
          <a:p>
            <a:endParaRPr kumimoji="1" lang="zh-HK" altLang="en-US" dirty="0"/>
          </a:p>
        </p:txBody>
      </p:sp>
      <p:sp>
        <p:nvSpPr>
          <p:cNvPr id="10" name="矩形 9">
            <a:extLst>
              <a:ext uri="{FF2B5EF4-FFF2-40B4-BE49-F238E27FC236}">
                <a16:creationId xmlns:a16="http://schemas.microsoft.com/office/drawing/2014/main" id="{4501168F-D861-537D-F7C8-D487197B459C}"/>
              </a:ext>
            </a:extLst>
          </p:cNvPr>
          <p:cNvSpPr/>
          <p:nvPr/>
        </p:nvSpPr>
        <p:spPr>
          <a:xfrm>
            <a:off x="3906280" y="5449330"/>
            <a:ext cx="4063828" cy="259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3" name="Slide Number Placeholder 2"/>
          <p:cNvSpPr>
            <a:spLocks noGrp="1"/>
          </p:cNvSpPr>
          <p:nvPr>
            <p:ph type="sldNum" sz="quarter" idx="12"/>
          </p:nvPr>
        </p:nvSpPr>
        <p:spPr/>
        <p:txBody>
          <a:bodyPr/>
          <a:lstStyle/>
          <a:p>
            <a:fld id="{78CD4315-06FD-E848-B5E8-0943C9240EC2}" type="slidenum">
              <a:rPr kumimoji="1" lang="zh-HK" altLang="en-US" smtClean="0"/>
              <a:t>42</a:t>
            </a:fld>
            <a:endParaRPr kumimoji="1" lang="zh-HK" altLang="en-US"/>
          </a:p>
        </p:txBody>
      </p:sp>
    </p:spTree>
    <p:extLst>
      <p:ext uri="{BB962C8B-B14F-4D97-AF65-F5344CB8AC3E}">
        <p14:creationId xmlns:p14="http://schemas.microsoft.com/office/powerpoint/2010/main" val="236712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3C8F7A0-897B-A485-E811-44A1BBAA26F4}"/>
              </a:ext>
            </a:extLst>
          </p:cNvPr>
          <p:cNvSpPr txBox="1">
            <a:spLocks noChangeArrowheads="1"/>
          </p:cNvSpPr>
          <p:nvPr/>
        </p:nvSpPr>
        <p:spPr bwMode="auto">
          <a:xfrm>
            <a:off x="3609811" y="141899"/>
            <a:ext cx="3067050" cy="62407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en-US" sz="1800" kern="100" dirty="0">
                <a:solidFill>
                  <a:srgbClr val="202122"/>
                </a:solidFill>
                <a:effectLst/>
                <a:latin typeface="Brush Script MT" panose="03060802040406070304" pitchFamily="66" charset="-122"/>
                <a:ea typeface="新細明體" panose="02020500000000000000" pitchFamily="18" charset="-120"/>
                <a:cs typeface="Times New Roman" panose="02020603050405020304" pitchFamily="18" charset="0"/>
              </a:rPr>
              <a:t>Article 3</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algn="ctr"/>
            <a:r>
              <a:rPr lang="en-US" sz="1800" kern="100" dirty="0">
                <a:solidFill>
                  <a:srgbClr val="202122"/>
                </a:solidFill>
                <a:effectLst/>
                <a:latin typeface="Brush Script MT" panose="03060802040406070304" pitchFamily="66" charset="-122"/>
                <a:ea typeface="新細明體" panose="02020500000000000000" pitchFamily="18" charset="-120"/>
                <a:cs typeface="Times New Roman" panose="02020603050405020304" pitchFamily="18" charset="0"/>
              </a:rPr>
              <a:t>It being obviously necessary and desirable, that British Subjects should have some Port whereat they may careen and refit their Ships, when required, and Keep Stores for that purpose,</a:t>
            </a:r>
            <a:r>
              <a:rPr lang="en-US" sz="1800" u="sng" kern="100" dirty="0">
                <a:solidFill>
                  <a:srgbClr val="FF0000"/>
                </a:solidFill>
                <a:effectLst/>
                <a:latin typeface="Brush Script MT" panose="03060802040406070304" pitchFamily="66" charset="-122"/>
                <a:ea typeface="新細明體" panose="02020500000000000000" pitchFamily="18" charset="-120"/>
                <a:cs typeface="Times New Roman" panose="02020603050405020304" pitchFamily="18" charset="0"/>
              </a:rPr>
              <a:t> His Majesty the Emperor of China cedes to Her Majesty the Queen of Great Britain, &amp;c., </a:t>
            </a:r>
            <a:r>
              <a:rPr lang="en-US" sz="1800" b="1" u="sng" kern="100" dirty="0">
                <a:solidFill>
                  <a:srgbClr val="FF0000"/>
                </a:solidFill>
                <a:effectLst/>
                <a:latin typeface="Brush Script MT" panose="03060802040406070304" pitchFamily="66" charset="-122"/>
                <a:ea typeface="新細明體" panose="02020500000000000000" pitchFamily="18" charset="-120"/>
                <a:cs typeface="Times New Roman" panose="02020603050405020304" pitchFamily="18" charset="0"/>
              </a:rPr>
              <a:t>the Island of Hong-Kong</a:t>
            </a:r>
            <a:r>
              <a:rPr lang="en-US" sz="1800" kern="100" dirty="0">
                <a:solidFill>
                  <a:srgbClr val="202122"/>
                </a:solidFill>
                <a:effectLst/>
                <a:latin typeface="Brush Script MT" panose="03060802040406070304" pitchFamily="66" charset="-122"/>
                <a:ea typeface="新細明體" panose="02020500000000000000" pitchFamily="18" charset="-120"/>
                <a:cs typeface="Times New Roman" panose="02020603050405020304" pitchFamily="18" charset="0"/>
              </a:rPr>
              <a:t>, to be possessed in perpetuity by Her Britannic Majesty, Her Heirs and Successors, and to be governed by such Laws and Regulations as Her Majesty the Queen of Great Britain, &amp;c., shall see fit to direct.</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6" name="Text Box 2">
            <a:extLst>
              <a:ext uri="{FF2B5EF4-FFF2-40B4-BE49-F238E27FC236}">
                <a16:creationId xmlns:a16="http://schemas.microsoft.com/office/drawing/2014/main" id="{D99C3026-FCD2-7306-3484-01AC9E62B451}"/>
              </a:ext>
            </a:extLst>
          </p:cNvPr>
          <p:cNvSpPr txBox="1">
            <a:spLocks noChangeArrowheads="1"/>
          </p:cNvSpPr>
          <p:nvPr/>
        </p:nvSpPr>
        <p:spPr bwMode="auto">
          <a:xfrm>
            <a:off x="6762395" y="141899"/>
            <a:ext cx="1477328" cy="6248400"/>
          </a:xfrm>
          <a:prstGeom prst="rect">
            <a:avLst/>
          </a:prstGeom>
          <a:solidFill>
            <a:srgbClr val="FFFFFF"/>
          </a:solidFill>
          <a:ln w="9525">
            <a:solidFill>
              <a:srgbClr val="000000"/>
            </a:solidFill>
            <a:miter lim="800000"/>
            <a:headEnd/>
            <a:tailEnd/>
          </a:ln>
        </p:spPr>
        <p:txBody>
          <a:bodyPr rot="0" vert="eaVert" wrap="square" lIns="91440" tIns="45720" rIns="91440" bIns="45720" anchor="t" anchorCtr="0">
            <a:spAutoFit/>
          </a:bodyPr>
          <a:lstStyle/>
          <a:p>
            <a:pPr indent="304800"/>
            <a:r>
              <a:rPr lang="zh-HK" sz="14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一因</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r>
              <a:rPr lang="zh-HK" sz="14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大英商船遠路涉洋往往有損壞須修補者自應給予沿海一處以便修船及存守所用</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4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物料今</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r>
              <a:rPr lang="zh-HK" sz="14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大皇帝准將</a:t>
            </a:r>
            <a:r>
              <a:rPr lang="zh-HK" sz="1400" b="1"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香港一島</a:t>
            </a:r>
            <a:r>
              <a:rPr lang="zh-HK" sz="14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給予</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4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大英</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r>
              <a:rPr lang="zh-HK" sz="14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君主</a:t>
            </a:r>
            <a:r>
              <a:rPr lang="zh-HK" sz="14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暨嗣後世襲主位者常遠據</a:t>
            </a:r>
            <a:r>
              <a:rPr lang="zh-HK" sz="1400" kern="100" dirty="0">
                <a:solidFill>
                  <a:srgbClr val="000000"/>
                </a:solidFill>
                <a:effectLst/>
                <a:latin typeface="Times New Roman" panose="02020603050405020304" pitchFamily="18" charset="0"/>
                <a:ea typeface="標楷體" panose="02010601000101010101" pitchFamily="2" charset="-120"/>
                <a:cs typeface="標楷體" panose="02010601000101010101" pitchFamily="2" charset="-120"/>
              </a:rPr>
              <a:t>守主掌任便立法治理</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9" name="文字方塊 8">
            <a:extLst>
              <a:ext uri="{FF2B5EF4-FFF2-40B4-BE49-F238E27FC236}">
                <a16:creationId xmlns:a16="http://schemas.microsoft.com/office/drawing/2014/main" id="{D3E86F33-C20E-43F5-2123-37CBBF4CFDD4}"/>
              </a:ext>
            </a:extLst>
          </p:cNvPr>
          <p:cNvSpPr txBox="1"/>
          <p:nvPr/>
        </p:nvSpPr>
        <p:spPr>
          <a:xfrm>
            <a:off x="171807" y="1931764"/>
            <a:ext cx="2845633" cy="1661993"/>
          </a:xfrm>
          <a:prstGeom prst="rect">
            <a:avLst/>
          </a:prstGeom>
          <a:noFill/>
        </p:spPr>
        <p:txBody>
          <a:bodyPr wrap="square" rtlCol="0">
            <a:spAutoFit/>
          </a:bodyPr>
          <a:lstStyle/>
          <a:p>
            <a:r>
              <a:rPr lang="zh-HK" altLang="zh-HK" sz="2800" dirty="0"/>
              <a:t>圖一《南京條約》</a:t>
            </a:r>
            <a:r>
              <a:rPr lang="en-US" altLang="zh-HK" sz="2800" dirty="0"/>
              <a:t>(The Treaty of Nanking)</a:t>
            </a:r>
            <a:endParaRPr lang="zh-TW" altLang="zh-HK" sz="2800" dirty="0"/>
          </a:p>
          <a:p>
            <a:endParaRPr kumimoji="1" lang="zh-HK" altLang="en-US" dirty="0"/>
          </a:p>
        </p:txBody>
      </p:sp>
      <p:sp>
        <p:nvSpPr>
          <p:cNvPr id="12" name="文字方塊 11">
            <a:extLst>
              <a:ext uri="{FF2B5EF4-FFF2-40B4-BE49-F238E27FC236}">
                <a16:creationId xmlns:a16="http://schemas.microsoft.com/office/drawing/2014/main" id="{A8B7914E-B6BD-8764-D150-91B837A02BF4}"/>
              </a:ext>
            </a:extLst>
          </p:cNvPr>
          <p:cNvSpPr txBox="1"/>
          <p:nvPr/>
        </p:nvSpPr>
        <p:spPr>
          <a:xfrm>
            <a:off x="120732" y="134815"/>
            <a:ext cx="3793524" cy="1569660"/>
          </a:xfrm>
          <a:prstGeom prst="rect">
            <a:avLst/>
          </a:prstGeom>
          <a:noFill/>
        </p:spPr>
        <p:txBody>
          <a:bodyPr wrap="square" rtlCol="0">
            <a:spAutoFit/>
          </a:bodyPr>
          <a:lstStyle/>
          <a:p>
            <a:r>
              <a:rPr lang="zh-HK" altLang="zh-HK" sz="3200" dirty="0"/>
              <a:t>資料九：條約與香港</a:t>
            </a:r>
            <a:r>
              <a:rPr lang="en-US" altLang="zh-HK" sz="3200" dirty="0"/>
              <a:t>(Source I: Treaties and Hong Kong)</a:t>
            </a:r>
            <a:endParaRPr kumimoji="1" lang="zh-HK" altLang="en-US" sz="3200" dirty="0"/>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43</a:t>
            </a:fld>
            <a:endParaRPr kumimoji="1" lang="zh-HK" altLang="en-US"/>
          </a:p>
        </p:txBody>
      </p:sp>
    </p:spTree>
    <p:extLst>
      <p:ext uri="{BB962C8B-B14F-4D97-AF65-F5344CB8AC3E}">
        <p14:creationId xmlns:p14="http://schemas.microsoft.com/office/powerpoint/2010/main" val="2841030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D7159A7-F5BB-89E2-B308-BA61DAFE6336}"/>
              </a:ext>
            </a:extLst>
          </p:cNvPr>
          <p:cNvSpPr>
            <a:spLocks noGrp="1"/>
          </p:cNvSpPr>
          <p:nvPr>
            <p:ph idx="1"/>
          </p:nvPr>
        </p:nvSpPr>
        <p:spPr>
          <a:xfrm>
            <a:off x="628650" y="469557"/>
            <a:ext cx="7886700" cy="5707406"/>
          </a:xfrm>
        </p:spPr>
        <p:txBody>
          <a:bodyPr/>
          <a:lstStyle/>
          <a:p>
            <a:pPr marL="0" indent="0">
              <a:buNone/>
            </a:pPr>
            <a:r>
              <a:rPr lang="zh-HK" altLang="zh-HK" dirty="0"/>
              <a:t>圖二《北京條約》</a:t>
            </a:r>
            <a:r>
              <a:rPr lang="en-US" altLang="zh-HK" dirty="0"/>
              <a:t>(The Convention of Peking)</a:t>
            </a:r>
            <a:endParaRPr lang="zh-TW" altLang="zh-HK" dirty="0"/>
          </a:p>
          <a:p>
            <a:endParaRPr kumimoji="1" lang="zh-HK" altLang="en-US" dirty="0"/>
          </a:p>
        </p:txBody>
      </p:sp>
      <p:sp>
        <p:nvSpPr>
          <p:cNvPr id="6" name="Text Box 2">
            <a:extLst>
              <a:ext uri="{FF2B5EF4-FFF2-40B4-BE49-F238E27FC236}">
                <a16:creationId xmlns:a16="http://schemas.microsoft.com/office/drawing/2014/main" id="{6946404E-9101-16E0-030E-5862B657B4F1}"/>
              </a:ext>
            </a:extLst>
          </p:cNvPr>
          <p:cNvSpPr txBox="1">
            <a:spLocks noChangeArrowheads="1"/>
          </p:cNvSpPr>
          <p:nvPr/>
        </p:nvSpPr>
        <p:spPr bwMode="auto">
          <a:xfrm>
            <a:off x="3914777" y="1183614"/>
            <a:ext cx="3543300" cy="5340753"/>
          </a:xfrm>
          <a:prstGeom prst="rect">
            <a:avLst/>
          </a:prstGeom>
          <a:solidFill>
            <a:srgbClr val="FFFFFF"/>
          </a:solidFill>
          <a:ln w="9525">
            <a:solidFill>
              <a:srgbClr val="000000"/>
            </a:solidFill>
            <a:miter lim="800000"/>
            <a:headEnd/>
            <a:tailEnd/>
          </a:ln>
        </p:spPr>
        <p:txBody>
          <a:bodyPr rot="0" vert="eaVert" wrap="square" lIns="91440" tIns="45720" rIns="91440" bIns="45720" anchor="t" anchorCtr="0">
            <a:noAutofit/>
          </a:bodyPr>
          <a:lstStyle/>
          <a:p>
            <a:pPr marL="304800" indent="304800"/>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第六款</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altLang="en-US"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一</a:t>
            </a:r>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前據本年二月二十八日</a:t>
            </a:r>
            <a:r>
              <a:rPr lang="en-US" sz="1600" kern="100" dirty="0">
                <a:solidFill>
                  <a:srgbClr val="FF0000"/>
                </a:solidFill>
                <a:effectLst/>
                <a:latin typeface="標楷體" panose="02010601000101010101" pitchFamily="2" charset="-120"/>
                <a:ea typeface="新細明體" panose="02020500000000000000" pitchFamily="18" charset="-120"/>
                <a:cs typeface="新細明體" panose="02020500000000000000" pitchFamily="18" charset="-120"/>
              </a:rPr>
              <a:t>	</a:t>
            </a:r>
          </a:p>
          <a:p>
            <a:pPr indent="304800"/>
            <a:r>
              <a:rPr lang="zh-HK" sz="16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大清兩廣總督勞崇光將粵東</a:t>
            </a:r>
            <a:r>
              <a:rPr lang="zh-HK" sz="1600" b="1"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九龍司地方一區</a:t>
            </a:r>
            <a:r>
              <a:rPr lang="zh-HK" sz="16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交</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6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與大英駐紮粵省暫充英法總局正使功賜三等</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6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寶星巴夏禮代國立批永租在案茲</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6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大清大皇帝定即將該地界付與大英大君主並歷</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6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後嗣並歸英屬香港界內以期該港埠面管轄</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600" u="sng" kern="100" dirty="0">
                <a:solidFill>
                  <a:srgbClr val="FF0000"/>
                </a:solidFill>
                <a:effectLst/>
                <a:latin typeface="Times New Roman" panose="02020603050405020304" pitchFamily="18" charset="0"/>
                <a:ea typeface="標楷體" panose="02010601000101010101" pitchFamily="2" charset="-120"/>
                <a:cs typeface="新細明體" panose="02020500000000000000" pitchFamily="18" charset="-120"/>
              </a:rPr>
              <a:t>所及庶保無事</a:t>
            </a:r>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其批作為廢紙外其有該地華</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民自稱業戶應由彼此兩國各派委員會勘查</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明果為該戶本業嗣後倘遇勢必令遷別地大</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英國無不公當賠補</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第七款</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indent="304800"/>
            <a:r>
              <a:rPr lang="zh-HK" sz="1600" kern="100" dirty="0">
                <a:solidFill>
                  <a:srgbClr val="000000"/>
                </a:solidFill>
                <a:effectLst/>
                <a:latin typeface="Times New Roman" panose="02020603050405020304" pitchFamily="18" charset="0"/>
                <a:ea typeface="標楷體" panose="02010601000101010101" pitchFamily="2" charset="-120"/>
                <a:cs typeface="新細明體" panose="02020500000000000000" pitchFamily="18" charset="-120"/>
              </a:rPr>
              <a:t>一戊午年所定原約除現定續約或有更張外</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r>
              <a:rPr lang="en-US" sz="1600" kern="10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6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pic>
        <p:nvPicPr>
          <p:cNvPr id="4" name="圖片 3" descr="一張含有 文字 的圖片&#10;&#10;自動產生的描述">
            <a:extLst>
              <a:ext uri="{FF2B5EF4-FFF2-40B4-BE49-F238E27FC236}">
                <a16:creationId xmlns:a16="http://schemas.microsoft.com/office/drawing/2014/main" id="{B6C83967-4D3B-B8A8-403B-97E8C052705D}"/>
              </a:ext>
            </a:extLst>
          </p:cNvPr>
          <p:cNvPicPr>
            <a:picLocks noChangeAspect="1"/>
          </p:cNvPicPr>
          <p:nvPr/>
        </p:nvPicPr>
        <p:blipFill>
          <a:blip r:embed="rId2"/>
          <a:stretch>
            <a:fillRect/>
          </a:stretch>
        </p:blipFill>
        <p:spPr>
          <a:xfrm>
            <a:off x="760414" y="1123490"/>
            <a:ext cx="3022600" cy="5461000"/>
          </a:xfrm>
          <a:prstGeom prst="rect">
            <a:avLst/>
          </a:prstGeom>
        </p:spPr>
      </p:pic>
      <p:sp>
        <p:nvSpPr>
          <p:cNvPr id="2" name="Slide Number Placeholder 1"/>
          <p:cNvSpPr>
            <a:spLocks noGrp="1"/>
          </p:cNvSpPr>
          <p:nvPr>
            <p:ph type="sldNum" sz="quarter" idx="12"/>
          </p:nvPr>
        </p:nvSpPr>
        <p:spPr/>
        <p:txBody>
          <a:bodyPr/>
          <a:lstStyle/>
          <a:p>
            <a:fld id="{78CD4315-06FD-E848-B5E8-0943C9240EC2}" type="slidenum">
              <a:rPr kumimoji="1" lang="zh-HK" altLang="en-US" smtClean="0"/>
              <a:t>44</a:t>
            </a:fld>
            <a:endParaRPr kumimoji="1" lang="zh-HK" altLang="en-US"/>
          </a:p>
        </p:txBody>
      </p:sp>
    </p:spTree>
    <p:extLst>
      <p:ext uri="{BB962C8B-B14F-4D97-AF65-F5344CB8AC3E}">
        <p14:creationId xmlns:p14="http://schemas.microsoft.com/office/powerpoint/2010/main" val="2436440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26224EC-F562-4779-70C6-F15945FB15F0}"/>
              </a:ext>
            </a:extLst>
          </p:cNvPr>
          <p:cNvSpPr>
            <a:spLocks noGrp="1"/>
          </p:cNvSpPr>
          <p:nvPr>
            <p:ph idx="1"/>
          </p:nvPr>
        </p:nvSpPr>
        <p:spPr>
          <a:xfrm>
            <a:off x="276958" y="163088"/>
            <a:ext cx="8594480" cy="5892758"/>
          </a:xfrm>
        </p:spPr>
        <p:txBody>
          <a:bodyPr/>
          <a:lstStyle/>
          <a:p>
            <a:pPr marL="0" indent="0">
              <a:buNone/>
            </a:pPr>
            <a:r>
              <a:rPr lang="en-US" altLang="zh-HK" sz="1600" dirty="0"/>
              <a:t>17. </a:t>
            </a:r>
            <a:r>
              <a:rPr lang="zh-HK" altLang="zh-HK" sz="1600" dirty="0"/>
              <a:t>清朝戰敗，被迫簽署條約及割讓香港島和九龍半島。</a:t>
            </a:r>
            <a:r>
              <a:rPr lang="en-US" altLang="zh-HK" sz="1600" dirty="0"/>
              <a:t>(The Qing Dynasty was defeated. Treaties were signed and Hong Kong Island and Kowloon Peninsula were ceded.)</a:t>
            </a:r>
            <a:endParaRPr lang="zh-TW" altLang="zh-HK" sz="1600" dirty="0"/>
          </a:p>
          <a:p>
            <a:pPr marL="0" indent="0">
              <a:buNone/>
            </a:pPr>
            <a:r>
              <a:rPr lang="zh-HK" altLang="zh-HK" sz="1600" dirty="0"/>
              <a:t>請填寫被割讓的地方及相關條約的名稱。</a:t>
            </a:r>
            <a:r>
              <a:rPr lang="en-US" altLang="zh-HK" sz="1600" dirty="0"/>
              <a:t>(Please fill in the places that were ceded and the names of related treaties.)</a:t>
            </a:r>
            <a:endParaRPr lang="zh-TW" altLang="zh-HK" sz="1600" dirty="0"/>
          </a:p>
          <a:p>
            <a:pPr marL="0" indent="0">
              <a:buNone/>
            </a:pPr>
            <a:endParaRPr kumimoji="1" lang="zh-HK" altLang="en-US" dirty="0"/>
          </a:p>
        </p:txBody>
      </p:sp>
      <p:pic>
        <p:nvPicPr>
          <p:cNvPr id="4" name="圖片 3">
            <a:extLst>
              <a:ext uri="{FF2B5EF4-FFF2-40B4-BE49-F238E27FC236}">
                <a16:creationId xmlns:a16="http://schemas.microsoft.com/office/drawing/2014/main" id="{797EAA94-97C2-5188-8EEA-9CBD337550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958" y="1384387"/>
            <a:ext cx="5301458" cy="4346179"/>
          </a:xfrm>
          <a:prstGeom prst="rect">
            <a:avLst/>
          </a:prstGeom>
          <a:noFill/>
          <a:ln>
            <a:noFill/>
          </a:ln>
        </p:spPr>
      </p:pic>
      <p:sp>
        <p:nvSpPr>
          <p:cNvPr id="5" name="文字方塊 4">
            <a:extLst>
              <a:ext uri="{FF2B5EF4-FFF2-40B4-BE49-F238E27FC236}">
                <a16:creationId xmlns:a16="http://schemas.microsoft.com/office/drawing/2014/main" id="{9EE06900-179E-253C-93B5-FD8C4F7C0346}"/>
              </a:ext>
            </a:extLst>
          </p:cNvPr>
          <p:cNvSpPr txBox="1"/>
          <p:nvPr/>
        </p:nvSpPr>
        <p:spPr>
          <a:xfrm>
            <a:off x="292661" y="5794236"/>
            <a:ext cx="4942703" cy="523220"/>
          </a:xfrm>
          <a:prstGeom prst="rect">
            <a:avLst/>
          </a:prstGeom>
          <a:noFill/>
        </p:spPr>
        <p:txBody>
          <a:bodyPr wrap="square" rtlCol="0">
            <a:spAutoFit/>
          </a:bodyPr>
          <a:lstStyle/>
          <a:p>
            <a:r>
              <a:rPr lang="en-US" altLang="zh-HK" sz="1000" dirty="0"/>
              <a:t>(</a:t>
            </a:r>
            <a:r>
              <a:rPr lang="zh-HK" altLang="zh-HK" sz="1000" dirty="0"/>
              <a:t>圖像來源：教育局課程發展處《想．創—中國歷史學與教資源套（第二輯）》。</a:t>
            </a:r>
            <a:r>
              <a:rPr lang="en-US" altLang="zh-HK" sz="1000" dirty="0"/>
              <a:t>)</a:t>
            </a:r>
            <a:endParaRPr lang="zh-TW" altLang="zh-HK" sz="1000" dirty="0"/>
          </a:p>
          <a:p>
            <a:endParaRPr kumimoji="1" lang="zh-HK" altLang="en-US" dirty="0"/>
          </a:p>
        </p:txBody>
      </p:sp>
      <p:graphicFrame>
        <p:nvGraphicFramePr>
          <p:cNvPr id="6" name="表格 5">
            <a:extLst>
              <a:ext uri="{FF2B5EF4-FFF2-40B4-BE49-F238E27FC236}">
                <a16:creationId xmlns:a16="http://schemas.microsoft.com/office/drawing/2014/main" id="{A0B89F85-0F1A-3292-87DE-49D78498EE4F}"/>
              </a:ext>
            </a:extLst>
          </p:cNvPr>
          <p:cNvGraphicFramePr>
            <a:graphicFrameLocks noGrp="1"/>
          </p:cNvGraphicFramePr>
          <p:nvPr>
            <p:extLst>
              <p:ext uri="{D42A27DB-BD31-4B8C-83A1-F6EECF244321}">
                <p14:modId xmlns:p14="http://schemas.microsoft.com/office/powerpoint/2010/main" val="891882123"/>
              </p:ext>
            </p:extLst>
          </p:nvPr>
        </p:nvGraphicFramePr>
        <p:xfrm>
          <a:off x="5684365" y="1384388"/>
          <a:ext cx="3410111" cy="4064942"/>
        </p:xfrm>
        <a:graphic>
          <a:graphicData uri="http://schemas.openxmlformats.org/drawingml/2006/table">
            <a:tbl>
              <a:tblPr firstRow="1" firstCol="1" bandRow="1">
                <a:tableStyleId>{5C22544A-7EE6-4342-B048-85BDC9FD1C3A}</a:tableStyleId>
              </a:tblPr>
              <a:tblGrid>
                <a:gridCol w="1171180">
                  <a:extLst>
                    <a:ext uri="{9D8B030D-6E8A-4147-A177-3AD203B41FA5}">
                      <a16:colId xmlns:a16="http://schemas.microsoft.com/office/drawing/2014/main" val="2460658001"/>
                    </a:ext>
                  </a:extLst>
                </a:gridCol>
                <a:gridCol w="1066247">
                  <a:extLst>
                    <a:ext uri="{9D8B030D-6E8A-4147-A177-3AD203B41FA5}">
                      <a16:colId xmlns:a16="http://schemas.microsoft.com/office/drawing/2014/main" val="429145110"/>
                    </a:ext>
                  </a:extLst>
                </a:gridCol>
                <a:gridCol w="1172684">
                  <a:extLst>
                    <a:ext uri="{9D8B030D-6E8A-4147-A177-3AD203B41FA5}">
                      <a16:colId xmlns:a16="http://schemas.microsoft.com/office/drawing/2014/main" val="1948214999"/>
                    </a:ext>
                  </a:extLst>
                </a:gridCol>
              </a:tblGrid>
              <a:tr h="1250672">
                <a:tc>
                  <a:txBody>
                    <a:bodyPr/>
                    <a:lstStyle/>
                    <a:p>
                      <a:r>
                        <a:rPr lang="zh-HK" sz="1400" kern="100">
                          <a:effectLst/>
                        </a:rPr>
                        <a:t>戰役</a:t>
                      </a:r>
                      <a:r>
                        <a:rPr lang="en-US" sz="1400" kern="100">
                          <a:effectLst/>
                        </a:rPr>
                        <a:t>(War)</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400" kern="100">
                          <a:effectLst/>
                        </a:rPr>
                        <a:t>英國割佔的地方</a:t>
                      </a:r>
                      <a:r>
                        <a:rPr lang="en-US" sz="1400" kern="100">
                          <a:effectLst/>
                        </a:rPr>
                        <a:t>(The place was occupied by Britain)</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400" kern="100" dirty="0">
                          <a:effectLst/>
                        </a:rPr>
                        <a:t>相關條約</a:t>
                      </a:r>
                      <a:r>
                        <a:rPr lang="en-US" sz="1400" kern="100" dirty="0">
                          <a:effectLst/>
                        </a:rPr>
                        <a:t>(Related Treaty)</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47501208"/>
                  </a:ext>
                </a:extLst>
              </a:tr>
              <a:tr h="1407135">
                <a:tc>
                  <a:txBody>
                    <a:bodyPr/>
                    <a:lstStyle/>
                    <a:p>
                      <a:r>
                        <a:rPr lang="zh-HK" sz="1400" kern="100">
                          <a:effectLst/>
                        </a:rPr>
                        <a:t>第一次鴉片戰爭</a:t>
                      </a:r>
                      <a:endParaRPr lang="zh-TW" sz="1400" kern="100">
                        <a:effectLst/>
                      </a:endParaRPr>
                    </a:p>
                    <a:p>
                      <a:r>
                        <a:rPr lang="en-US" sz="1400" kern="100">
                          <a:effectLst/>
                        </a:rPr>
                        <a:t>(The First Opium War)</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400" kern="100" dirty="0">
                          <a:effectLst/>
                        </a:rPr>
                        <a:t> </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400" kern="100" dirty="0">
                          <a:effectLst/>
                        </a:rPr>
                        <a:t> </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693305275"/>
                  </a:ext>
                </a:extLst>
              </a:tr>
              <a:tr h="1407135">
                <a:tc>
                  <a:txBody>
                    <a:bodyPr/>
                    <a:lstStyle/>
                    <a:p>
                      <a:r>
                        <a:rPr lang="zh-HK" sz="1400" kern="100" dirty="0">
                          <a:effectLst/>
                        </a:rPr>
                        <a:t>第二次鴉片戰爭</a:t>
                      </a:r>
                      <a:endParaRPr lang="zh-TW" sz="1400" kern="100" dirty="0">
                        <a:effectLst/>
                      </a:endParaRPr>
                    </a:p>
                    <a:p>
                      <a:r>
                        <a:rPr lang="en-US" sz="1400" kern="100" dirty="0">
                          <a:effectLst/>
                        </a:rPr>
                        <a:t>(The Second Opium War)</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799684275"/>
                  </a:ext>
                </a:extLst>
              </a:tr>
            </a:tbl>
          </a:graphicData>
        </a:graphic>
      </p:graphicFrame>
      <p:sp>
        <p:nvSpPr>
          <p:cNvPr id="7" name="文字方塊 6">
            <a:extLst>
              <a:ext uri="{FF2B5EF4-FFF2-40B4-BE49-F238E27FC236}">
                <a16:creationId xmlns:a16="http://schemas.microsoft.com/office/drawing/2014/main" id="{EEA09B95-B645-B40E-874F-DCF1814FC2DE}"/>
              </a:ext>
            </a:extLst>
          </p:cNvPr>
          <p:cNvSpPr txBox="1"/>
          <p:nvPr/>
        </p:nvSpPr>
        <p:spPr>
          <a:xfrm>
            <a:off x="6833286" y="2615259"/>
            <a:ext cx="1161536" cy="1107996"/>
          </a:xfrm>
          <a:prstGeom prst="rect">
            <a:avLst/>
          </a:prstGeom>
          <a:noFill/>
        </p:spPr>
        <p:txBody>
          <a:bodyPr wrap="square" rtlCol="0">
            <a:spAutoFit/>
          </a:bodyPr>
          <a:lstStyle/>
          <a:p>
            <a:r>
              <a:rPr lang="zh-HK" altLang="zh-HK" sz="1600" kern="100" dirty="0">
                <a:solidFill>
                  <a:srgbClr val="FF0000"/>
                </a:solidFill>
              </a:rPr>
              <a:t>香港島</a:t>
            </a:r>
            <a:endParaRPr lang="zh-TW" altLang="zh-HK" sz="1600" kern="100" dirty="0">
              <a:solidFill>
                <a:srgbClr val="FF0000"/>
              </a:solidFill>
            </a:endParaRPr>
          </a:p>
          <a:p>
            <a:r>
              <a:rPr lang="en-US" altLang="zh-HK" sz="1600" kern="100" dirty="0">
                <a:solidFill>
                  <a:srgbClr val="FF0000"/>
                </a:solidFill>
              </a:rPr>
              <a:t>(Hong Kong Island)</a:t>
            </a:r>
            <a:endParaRPr lang="zh-TW" altLang="zh-HK" sz="1600" kern="100" dirty="0">
              <a:solidFill>
                <a:srgbClr val="FF0000"/>
              </a:solidFill>
            </a:endParaRPr>
          </a:p>
          <a:p>
            <a:endParaRPr kumimoji="1" lang="zh-HK" altLang="en-US" dirty="0"/>
          </a:p>
        </p:txBody>
      </p:sp>
      <p:sp>
        <p:nvSpPr>
          <p:cNvPr id="8" name="文字方塊 7">
            <a:extLst>
              <a:ext uri="{FF2B5EF4-FFF2-40B4-BE49-F238E27FC236}">
                <a16:creationId xmlns:a16="http://schemas.microsoft.com/office/drawing/2014/main" id="{EF400A6A-2DAB-6C7E-95E6-CB86F8257B47}"/>
              </a:ext>
            </a:extLst>
          </p:cNvPr>
          <p:cNvSpPr txBox="1"/>
          <p:nvPr/>
        </p:nvSpPr>
        <p:spPr>
          <a:xfrm>
            <a:off x="7841907" y="2615259"/>
            <a:ext cx="1346886" cy="1107996"/>
          </a:xfrm>
          <a:prstGeom prst="rect">
            <a:avLst/>
          </a:prstGeom>
          <a:noFill/>
        </p:spPr>
        <p:txBody>
          <a:bodyPr wrap="square" rtlCol="0">
            <a:spAutoFit/>
          </a:bodyPr>
          <a:lstStyle/>
          <a:p>
            <a:r>
              <a:rPr lang="zh-HK" altLang="zh-HK" sz="1600" kern="100" dirty="0">
                <a:solidFill>
                  <a:srgbClr val="FF0000"/>
                </a:solidFill>
              </a:rPr>
              <a:t>《南京條約》 </a:t>
            </a:r>
            <a:endParaRPr lang="zh-TW" altLang="zh-HK" sz="1600" kern="100" dirty="0">
              <a:solidFill>
                <a:srgbClr val="FF0000"/>
              </a:solidFill>
            </a:endParaRPr>
          </a:p>
          <a:p>
            <a:r>
              <a:rPr lang="en-US" altLang="zh-HK" sz="1600" kern="100" dirty="0">
                <a:solidFill>
                  <a:srgbClr val="FF0000"/>
                </a:solidFill>
              </a:rPr>
              <a:t>(The Treaty of Nanking)</a:t>
            </a:r>
            <a:endParaRPr lang="zh-TW" altLang="zh-HK" sz="1600" kern="100" dirty="0">
              <a:solidFill>
                <a:srgbClr val="FF0000"/>
              </a:solidFill>
            </a:endParaRPr>
          </a:p>
          <a:p>
            <a:endParaRPr kumimoji="1" lang="zh-HK" altLang="en-US" dirty="0"/>
          </a:p>
        </p:txBody>
      </p:sp>
      <p:sp>
        <p:nvSpPr>
          <p:cNvPr id="9" name="文字方塊 8">
            <a:extLst>
              <a:ext uri="{FF2B5EF4-FFF2-40B4-BE49-F238E27FC236}">
                <a16:creationId xmlns:a16="http://schemas.microsoft.com/office/drawing/2014/main" id="{D6F8AEC3-EBD9-04BE-A668-E4F2BD41BF61}"/>
              </a:ext>
            </a:extLst>
          </p:cNvPr>
          <p:cNvSpPr txBox="1"/>
          <p:nvPr/>
        </p:nvSpPr>
        <p:spPr>
          <a:xfrm>
            <a:off x="6833286" y="4226011"/>
            <a:ext cx="1104434" cy="1107996"/>
          </a:xfrm>
          <a:prstGeom prst="rect">
            <a:avLst/>
          </a:prstGeom>
          <a:noFill/>
        </p:spPr>
        <p:txBody>
          <a:bodyPr wrap="square" rtlCol="0">
            <a:spAutoFit/>
          </a:bodyPr>
          <a:lstStyle/>
          <a:p>
            <a:r>
              <a:rPr lang="zh-HK" altLang="zh-HK" sz="1600" kern="100" dirty="0">
                <a:solidFill>
                  <a:srgbClr val="FF0000"/>
                </a:solidFill>
              </a:rPr>
              <a:t>九龍半島</a:t>
            </a:r>
            <a:endParaRPr lang="zh-TW" altLang="zh-HK" sz="1600" kern="100" dirty="0">
              <a:solidFill>
                <a:srgbClr val="FF0000"/>
              </a:solidFill>
            </a:endParaRPr>
          </a:p>
          <a:p>
            <a:r>
              <a:rPr lang="en-US" altLang="zh-HK" sz="1600" kern="100" dirty="0">
                <a:solidFill>
                  <a:srgbClr val="FF0000"/>
                </a:solidFill>
              </a:rPr>
              <a:t>(Kowloon Peninsula)</a:t>
            </a:r>
            <a:endParaRPr lang="zh-TW" altLang="zh-HK" sz="1600" kern="100" dirty="0">
              <a:solidFill>
                <a:srgbClr val="FF0000"/>
              </a:solidFill>
              <a:latin typeface="Times New Roman" panose="02020603050405020304" pitchFamily="18" charset="0"/>
              <a:cs typeface="Times New Roman" panose="02020603050405020304" pitchFamily="18" charset="0"/>
            </a:endParaRPr>
          </a:p>
          <a:p>
            <a:endParaRPr kumimoji="1" lang="zh-HK" altLang="en-US" dirty="0"/>
          </a:p>
        </p:txBody>
      </p:sp>
      <p:sp>
        <p:nvSpPr>
          <p:cNvPr id="10" name="文字方塊 9">
            <a:extLst>
              <a:ext uri="{FF2B5EF4-FFF2-40B4-BE49-F238E27FC236}">
                <a16:creationId xmlns:a16="http://schemas.microsoft.com/office/drawing/2014/main" id="{03A06A46-AB4F-182A-3B34-DA0E9AD47444}"/>
              </a:ext>
            </a:extLst>
          </p:cNvPr>
          <p:cNvSpPr txBox="1"/>
          <p:nvPr/>
        </p:nvSpPr>
        <p:spPr>
          <a:xfrm>
            <a:off x="7853540" y="4226011"/>
            <a:ext cx="1346885" cy="1354217"/>
          </a:xfrm>
          <a:prstGeom prst="rect">
            <a:avLst/>
          </a:prstGeom>
          <a:noFill/>
        </p:spPr>
        <p:txBody>
          <a:bodyPr wrap="square" rtlCol="0">
            <a:spAutoFit/>
          </a:bodyPr>
          <a:lstStyle/>
          <a:p>
            <a:r>
              <a:rPr lang="zh-HK" altLang="zh-HK" sz="1600" kern="100" dirty="0">
                <a:solidFill>
                  <a:srgbClr val="FF0000"/>
                </a:solidFill>
              </a:rPr>
              <a:t>《北京條約》</a:t>
            </a:r>
            <a:endParaRPr lang="zh-TW" altLang="zh-HK" sz="1600" kern="100" dirty="0">
              <a:solidFill>
                <a:srgbClr val="FF0000"/>
              </a:solidFill>
            </a:endParaRPr>
          </a:p>
          <a:p>
            <a:r>
              <a:rPr lang="en-US" altLang="zh-HK" sz="1600" kern="100" dirty="0">
                <a:solidFill>
                  <a:srgbClr val="FF0000"/>
                </a:solidFill>
              </a:rPr>
              <a:t>(The Convention of Peking)</a:t>
            </a:r>
            <a:endParaRPr lang="zh-TW" altLang="zh-HK" sz="1600" kern="100" dirty="0">
              <a:solidFill>
                <a:srgbClr val="FF0000"/>
              </a:solidFill>
              <a:latin typeface="Times New Roman" panose="02020603050405020304" pitchFamily="18" charset="0"/>
              <a:cs typeface="Times New Roman" panose="02020603050405020304" pitchFamily="18" charset="0"/>
            </a:endParaRPr>
          </a:p>
          <a:p>
            <a:endParaRPr kumimoji="1" lang="zh-HK" altLang="en-US" dirty="0"/>
          </a:p>
        </p:txBody>
      </p:sp>
      <p:sp>
        <p:nvSpPr>
          <p:cNvPr id="11" name="文字方塊 10">
            <a:extLst>
              <a:ext uri="{FF2B5EF4-FFF2-40B4-BE49-F238E27FC236}">
                <a16:creationId xmlns:a16="http://schemas.microsoft.com/office/drawing/2014/main" id="{94D35F12-E476-1D59-FF81-F1643DFED681}"/>
              </a:ext>
            </a:extLst>
          </p:cNvPr>
          <p:cNvSpPr txBox="1"/>
          <p:nvPr/>
        </p:nvSpPr>
        <p:spPr>
          <a:xfrm>
            <a:off x="180242" y="6189827"/>
            <a:ext cx="8144647" cy="338554"/>
          </a:xfrm>
          <a:prstGeom prst="rect">
            <a:avLst/>
          </a:prstGeom>
          <a:noFill/>
        </p:spPr>
        <p:txBody>
          <a:bodyPr wrap="square" rtlCol="0">
            <a:spAutoFit/>
          </a:bodyPr>
          <a:lstStyle/>
          <a:p>
            <a:r>
              <a:rPr lang="en-US" altLang="zh-HK" sz="1600" dirty="0"/>
              <a:t>18. </a:t>
            </a:r>
            <a:r>
              <a:rPr lang="zh-HK" altLang="zh-HK" sz="1600" dirty="0"/>
              <a:t>請在地圖上圈出你現在居住的地方。</a:t>
            </a:r>
            <a:r>
              <a:rPr lang="en-US" altLang="zh-HK" sz="1600" dirty="0"/>
              <a:t>(Please circle the place that you live on the map.)</a:t>
            </a:r>
            <a:r>
              <a:rPr lang="zh-TW" altLang="zh-HK" sz="1600" dirty="0"/>
              <a:t> </a:t>
            </a:r>
            <a:endParaRPr kumimoji="1" lang="zh-HK" altLang="en-US" sz="1600" dirty="0"/>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45</a:t>
            </a:fld>
            <a:endParaRPr kumimoji="1" lang="zh-HK" altLang="en-US"/>
          </a:p>
        </p:txBody>
      </p:sp>
    </p:spTree>
    <p:extLst>
      <p:ext uri="{BB962C8B-B14F-4D97-AF65-F5344CB8AC3E}">
        <p14:creationId xmlns:p14="http://schemas.microsoft.com/office/powerpoint/2010/main" val="383707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42A142-4C98-FAC8-A0FF-30DC7FA6B11A}"/>
              </a:ext>
            </a:extLst>
          </p:cNvPr>
          <p:cNvSpPr>
            <a:spLocks noGrp="1"/>
          </p:cNvSpPr>
          <p:nvPr>
            <p:ph type="title"/>
          </p:nvPr>
        </p:nvSpPr>
        <p:spPr>
          <a:xfrm>
            <a:off x="123742" y="-12269"/>
            <a:ext cx="8958712" cy="1099751"/>
          </a:xfrm>
        </p:spPr>
        <p:txBody>
          <a:bodyPr>
            <a:normAutofit/>
          </a:bodyPr>
          <a:lstStyle/>
          <a:p>
            <a:r>
              <a:rPr lang="zh-HK" altLang="zh-HK" sz="3200" dirty="0"/>
              <a:t>資料十：西方列強在亞洲的侵略</a:t>
            </a:r>
            <a:r>
              <a:rPr lang="en-US" altLang="zh-HK" sz="3200" dirty="0"/>
              <a:t>(Source J: Invasion of western powers in Asia)</a:t>
            </a:r>
            <a:endParaRPr kumimoji="1" lang="zh-HK" altLang="en-US" sz="3200" dirty="0"/>
          </a:p>
        </p:txBody>
      </p:sp>
      <p:sp>
        <p:nvSpPr>
          <p:cNvPr id="3" name="內容版面配置區 2">
            <a:extLst>
              <a:ext uri="{FF2B5EF4-FFF2-40B4-BE49-F238E27FC236}">
                <a16:creationId xmlns:a16="http://schemas.microsoft.com/office/drawing/2014/main" id="{69C0B91D-41AC-513A-9093-C70A6D8839C8}"/>
              </a:ext>
            </a:extLst>
          </p:cNvPr>
          <p:cNvSpPr>
            <a:spLocks noGrp="1"/>
          </p:cNvSpPr>
          <p:nvPr>
            <p:ph idx="1"/>
          </p:nvPr>
        </p:nvSpPr>
        <p:spPr>
          <a:xfrm>
            <a:off x="96715" y="1013254"/>
            <a:ext cx="8418635" cy="5163709"/>
          </a:xfrm>
        </p:spPr>
        <p:txBody>
          <a:bodyPr/>
          <a:lstStyle/>
          <a:p>
            <a:pPr marL="0" indent="0">
              <a:buNone/>
            </a:pPr>
            <a:r>
              <a:rPr lang="zh-HK" altLang="zh-HK" sz="1800" dirty="0"/>
              <a:t>不同的西方列強曾侵</a:t>
            </a:r>
            <a:r>
              <a:rPr lang="zh-TW" altLang="zh-HK" sz="1800" dirty="0"/>
              <a:t>略</a:t>
            </a:r>
            <a:r>
              <a:rPr lang="zh-HK" altLang="zh-HK" sz="1800" dirty="0"/>
              <a:t>亞洲。</a:t>
            </a:r>
            <a:r>
              <a:rPr lang="en-US" altLang="zh-HK" sz="1800" dirty="0"/>
              <a:t>(Different western powers invaded Asia.)</a:t>
            </a:r>
          </a:p>
          <a:p>
            <a:pPr marL="0" indent="0">
              <a:buNone/>
            </a:pPr>
            <a:r>
              <a:rPr lang="en-US" altLang="zh-HK" sz="1800" dirty="0"/>
              <a:t>19.</a:t>
            </a:r>
            <a:r>
              <a:rPr lang="zh-HK" altLang="zh-HK" sz="1800" dirty="0"/>
              <a:t>地圖顯示曾被西方列強侵略的位置，請在方格填上西方列強的英文代號。</a:t>
            </a:r>
            <a:r>
              <a:rPr lang="en-US" altLang="zh-HK" sz="1800" dirty="0"/>
              <a:t>(The map showed the locations that were invaded by western powers .Please write down the appropriate letters of western powers in the boxes.) </a:t>
            </a:r>
            <a:endParaRPr lang="zh-TW" altLang="zh-HK" sz="1800" dirty="0"/>
          </a:p>
          <a:p>
            <a:pPr marL="0" indent="0">
              <a:buNone/>
            </a:pPr>
            <a:endParaRPr kumimoji="1" lang="zh-HK" altLang="en-US" dirty="0"/>
          </a:p>
        </p:txBody>
      </p:sp>
      <p:graphicFrame>
        <p:nvGraphicFramePr>
          <p:cNvPr id="5" name="表格 4">
            <a:extLst>
              <a:ext uri="{FF2B5EF4-FFF2-40B4-BE49-F238E27FC236}">
                <a16:creationId xmlns:a16="http://schemas.microsoft.com/office/drawing/2014/main" id="{7EE18854-DAA1-1794-1E8F-BB489BEAA42D}"/>
              </a:ext>
            </a:extLst>
          </p:cNvPr>
          <p:cNvGraphicFramePr>
            <a:graphicFrameLocks noGrp="1"/>
          </p:cNvGraphicFramePr>
          <p:nvPr>
            <p:extLst>
              <p:ext uri="{D42A27DB-BD31-4B8C-83A1-F6EECF244321}">
                <p14:modId xmlns:p14="http://schemas.microsoft.com/office/powerpoint/2010/main" val="210380028"/>
              </p:ext>
            </p:extLst>
          </p:nvPr>
        </p:nvGraphicFramePr>
        <p:xfrm>
          <a:off x="4800600" y="2519930"/>
          <a:ext cx="4171951" cy="3324816"/>
        </p:xfrm>
        <a:graphic>
          <a:graphicData uri="http://schemas.openxmlformats.org/drawingml/2006/table">
            <a:tbl>
              <a:tblPr firstRow="1" firstCol="1" bandRow="1">
                <a:tableStyleId>{5C22544A-7EE6-4342-B048-85BDC9FD1C3A}</a:tableStyleId>
              </a:tblPr>
              <a:tblGrid>
                <a:gridCol w="1106600">
                  <a:extLst>
                    <a:ext uri="{9D8B030D-6E8A-4147-A177-3AD203B41FA5}">
                      <a16:colId xmlns:a16="http://schemas.microsoft.com/office/drawing/2014/main" val="938294524"/>
                    </a:ext>
                  </a:extLst>
                </a:gridCol>
                <a:gridCol w="1563964">
                  <a:extLst>
                    <a:ext uri="{9D8B030D-6E8A-4147-A177-3AD203B41FA5}">
                      <a16:colId xmlns:a16="http://schemas.microsoft.com/office/drawing/2014/main" val="507516786"/>
                    </a:ext>
                  </a:extLst>
                </a:gridCol>
                <a:gridCol w="1501387">
                  <a:extLst>
                    <a:ext uri="{9D8B030D-6E8A-4147-A177-3AD203B41FA5}">
                      <a16:colId xmlns:a16="http://schemas.microsoft.com/office/drawing/2014/main" val="3285079685"/>
                    </a:ext>
                  </a:extLst>
                </a:gridCol>
              </a:tblGrid>
              <a:tr h="554136">
                <a:tc>
                  <a:txBody>
                    <a:bodyPr/>
                    <a:lstStyle/>
                    <a:p>
                      <a:r>
                        <a:rPr lang="zh-HK" sz="1400" kern="100">
                          <a:effectLst/>
                        </a:rPr>
                        <a:t>侵略者</a:t>
                      </a:r>
                      <a:r>
                        <a:rPr lang="en-US" sz="1400" kern="100">
                          <a:effectLst/>
                        </a:rPr>
                        <a:t>(invader)</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400" kern="100">
                          <a:effectLst/>
                        </a:rPr>
                        <a:t>地方</a:t>
                      </a:r>
                      <a:r>
                        <a:rPr lang="en-US" sz="1400" kern="100">
                          <a:effectLst/>
                        </a:rPr>
                        <a:t>(place)</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zh-HK" sz="1400" kern="100">
                          <a:effectLst/>
                        </a:rPr>
                        <a:t>侵略時期</a:t>
                      </a:r>
                      <a:r>
                        <a:rPr lang="en-US" sz="1400" kern="100">
                          <a:effectLst/>
                        </a:rPr>
                        <a:t>(invasion period)</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895315493"/>
                  </a:ext>
                </a:extLst>
              </a:tr>
              <a:tr h="554136">
                <a:tc>
                  <a:txBody>
                    <a:bodyPr/>
                    <a:lstStyle/>
                    <a:p>
                      <a:r>
                        <a:rPr lang="en-US" sz="1400" kern="100">
                          <a:effectLst/>
                        </a:rPr>
                        <a:t>A. </a:t>
                      </a:r>
                      <a:r>
                        <a:rPr lang="zh-HK" sz="1400" kern="100">
                          <a:effectLst/>
                        </a:rPr>
                        <a:t>西</a:t>
                      </a:r>
                      <a:r>
                        <a:rPr lang="zh-TW" sz="1400" kern="100">
                          <a:effectLst/>
                        </a:rPr>
                        <a:t>班牙</a:t>
                      </a:r>
                      <a:r>
                        <a:rPr lang="en-US" sz="1400" kern="100">
                          <a:effectLst/>
                        </a:rPr>
                        <a:t>(Spain)</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solidFill>
                      <a:schemeClr val="accent1">
                        <a:lumMod val="60000"/>
                        <a:lumOff val="40000"/>
                      </a:schemeClr>
                    </a:solidFill>
                  </a:tcPr>
                </a:tc>
                <a:tc>
                  <a:txBody>
                    <a:bodyPr/>
                    <a:lstStyle/>
                    <a:p>
                      <a:r>
                        <a:rPr lang="zh-HK" sz="1400" kern="100">
                          <a:effectLst/>
                        </a:rPr>
                        <a:t>菲</a:t>
                      </a:r>
                      <a:r>
                        <a:rPr lang="zh-TW" sz="1400" kern="100">
                          <a:effectLst/>
                        </a:rPr>
                        <a:t>律賓</a:t>
                      </a:r>
                      <a:r>
                        <a:rPr lang="en-US" sz="1400" kern="100">
                          <a:effectLst/>
                        </a:rPr>
                        <a:t>(The Philippines)</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400" kern="100">
                          <a:effectLst/>
                        </a:rPr>
                        <a:t>1565</a:t>
                      </a:r>
                      <a:r>
                        <a:rPr lang="zh-HK" sz="1400" kern="100">
                          <a:effectLst/>
                        </a:rPr>
                        <a:t>年－</a:t>
                      </a:r>
                      <a:r>
                        <a:rPr lang="en-US" sz="1400" kern="100">
                          <a:effectLst/>
                        </a:rPr>
                        <a:t>1898</a:t>
                      </a:r>
                      <a:r>
                        <a:rPr lang="zh-HK" sz="1400" kern="100">
                          <a:effectLst/>
                        </a:rPr>
                        <a:t>年</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184318156"/>
                  </a:ext>
                </a:extLst>
              </a:tr>
              <a:tr h="554136">
                <a:tc>
                  <a:txBody>
                    <a:bodyPr/>
                    <a:lstStyle/>
                    <a:p>
                      <a:r>
                        <a:rPr lang="en-US" sz="1400" kern="100">
                          <a:effectLst/>
                        </a:rPr>
                        <a:t>B. </a:t>
                      </a:r>
                      <a:r>
                        <a:rPr lang="zh-HK" sz="1400" kern="100">
                          <a:effectLst/>
                        </a:rPr>
                        <a:t>英國</a:t>
                      </a:r>
                      <a:r>
                        <a:rPr lang="en-US" sz="1400" kern="100">
                          <a:effectLst/>
                        </a:rPr>
                        <a:t>(Britain)</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solidFill>
                      <a:schemeClr val="accent1">
                        <a:lumMod val="60000"/>
                        <a:lumOff val="40000"/>
                      </a:schemeClr>
                    </a:solidFill>
                  </a:tcPr>
                </a:tc>
                <a:tc>
                  <a:txBody>
                    <a:bodyPr/>
                    <a:lstStyle/>
                    <a:p>
                      <a:r>
                        <a:rPr lang="zh-HK" sz="1400" kern="100">
                          <a:effectLst/>
                        </a:rPr>
                        <a:t>緬甸</a:t>
                      </a:r>
                      <a:r>
                        <a:rPr lang="en-US" sz="1400" kern="100">
                          <a:effectLst/>
                        </a:rPr>
                        <a:t>(Burma)</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400" kern="100">
                          <a:effectLst/>
                        </a:rPr>
                        <a:t>1886</a:t>
                      </a:r>
                      <a:r>
                        <a:rPr lang="zh-HK" sz="1400" kern="100">
                          <a:effectLst/>
                        </a:rPr>
                        <a:t>年－</a:t>
                      </a:r>
                      <a:r>
                        <a:rPr lang="en-US" sz="1400" kern="100">
                          <a:effectLst/>
                        </a:rPr>
                        <a:t>1937</a:t>
                      </a:r>
                      <a:r>
                        <a:rPr lang="zh-HK" sz="1400" kern="100">
                          <a:effectLst/>
                        </a:rPr>
                        <a:t>年</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693758357"/>
                  </a:ext>
                </a:extLst>
              </a:tr>
              <a:tr h="554136">
                <a:tc>
                  <a:txBody>
                    <a:bodyPr/>
                    <a:lstStyle/>
                    <a:p>
                      <a:r>
                        <a:rPr lang="en-US" sz="1400" kern="100" dirty="0">
                          <a:effectLst/>
                        </a:rPr>
                        <a:t>C. </a:t>
                      </a:r>
                      <a:r>
                        <a:rPr lang="zh-HK" sz="1400" kern="100" dirty="0">
                          <a:effectLst/>
                        </a:rPr>
                        <a:t>英國</a:t>
                      </a:r>
                      <a:r>
                        <a:rPr lang="en-US" sz="1400" kern="100" dirty="0">
                          <a:effectLst/>
                        </a:rPr>
                        <a:t>(Britain)</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solidFill>
                      <a:schemeClr val="accent1">
                        <a:lumMod val="60000"/>
                        <a:lumOff val="40000"/>
                      </a:schemeClr>
                    </a:solidFill>
                  </a:tcPr>
                </a:tc>
                <a:tc>
                  <a:txBody>
                    <a:bodyPr/>
                    <a:lstStyle/>
                    <a:p>
                      <a:r>
                        <a:rPr lang="zh-HK" sz="1400" kern="100">
                          <a:effectLst/>
                        </a:rPr>
                        <a:t>香港</a:t>
                      </a:r>
                      <a:r>
                        <a:rPr lang="en-US" sz="1400" kern="100">
                          <a:effectLst/>
                        </a:rPr>
                        <a:t>(Hong Kong)</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400" kern="100">
                          <a:effectLst/>
                        </a:rPr>
                        <a:t>1841</a:t>
                      </a:r>
                      <a:r>
                        <a:rPr lang="zh-HK" sz="1400" kern="100">
                          <a:effectLst/>
                        </a:rPr>
                        <a:t>年－</a:t>
                      </a:r>
                      <a:r>
                        <a:rPr lang="en-US" sz="1400" kern="100">
                          <a:effectLst/>
                        </a:rPr>
                        <a:t>1997</a:t>
                      </a:r>
                      <a:r>
                        <a:rPr lang="zh-HK" sz="1400" kern="100">
                          <a:effectLst/>
                        </a:rPr>
                        <a:t>年</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955380231"/>
                  </a:ext>
                </a:extLst>
              </a:tr>
              <a:tr h="554136">
                <a:tc>
                  <a:txBody>
                    <a:bodyPr/>
                    <a:lstStyle/>
                    <a:p>
                      <a:r>
                        <a:rPr lang="en-US" sz="1400" kern="100">
                          <a:effectLst/>
                        </a:rPr>
                        <a:t>D. </a:t>
                      </a:r>
                      <a:r>
                        <a:rPr lang="zh-HK" sz="1400" kern="100">
                          <a:effectLst/>
                        </a:rPr>
                        <a:t>英國</a:t>
                      </a:r>
                      <a:r>
                        <a:rPr lang="en-US" sz="1400" kern="100">
                          <a:effectLst/>
                        </a:rPr>
                        <a:t>(Britain)</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solidFill>
                      <a:schemeClr val="accent1">
                        <a:lumMod val="60000"/>
                        <a:lumOff val="40000"/>
                      </a:schemeClr>
                    </a:solidFill>
                  </a:tcPr>
                </a:tc>
                <a:tc>
                  <a:txBody>
                    <a:bodyPr/>
                    <a:lstStyle/>
                    <a:p>
                      <a:r>
                        <a:rPr lang="zh-HK" sz="1400" kern="100" dirty="0">
                          <a:effectLst/>
                        </a:rPr>
                        <a:t>印度</a:t>
                      </a:r>
                      <a:r>
                        <a:rPr lang="en-US" sz="1400" kern="100" dirty="0">
                          <a:effectLst/>
                        </a:rPr>
                        <a:t>(India)</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400" kern="100">
                          <a:effectLst/>
                        </a:rPr>
                        <a:t>1858</a:t>
                      </a:r>
                      <a:r>
                        <a:rPr lang="zh-HK" sz="1400" kern="100">
                          <a:effectLst/>
                        </a:rPr>
                        <a:t>年－</a:t>
                      </a:r>
                      <a:r>
                        <a:rPr lang="en-US" sz="1400" kern="100">
                          <a:effectLst/>
                        </a:rPr>
                        <a:t>1947</a:t>
                      </a:r>
                      <a:r>
                        <a:rPr lang="zh-HK" sz="1400" kern="100">
                          <a:effectLst/>
                        </a:rPr>
                        <a:t>年</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756874721"/>
                  </a:ext>
                </a:extLst>
              </a:tr>
              <a:tr h="554136">
                <a:tc>
                  <a:txBody>
                    <a:bodyPr/>
                    <a:lstStyle/>
                    <a:p>
                      <a:r>
                        <a:rPr lang="en-US" sz="1400" kern="100" dirty="0">
                          <a:effectLst/>
                        </a:rPr>
                        <a:t>E. </a:t>
                      </a:r>
                      <a:r>
                        <a:rPr lang="zh-HK" sz="1400" kern="100" dirty="0">
                          <a:effectLst/>
                        </a:rPr>
                        <a:t>法國</a:t>
                      </a:r>
                      <a:r>
                        <a:rPr lang="en-US" sz="1400" kern="100" dirty="0">
                          <a:effectLst/>
                        </a:rPr>
                        <a:t>(France)</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solidFill>
                      <a:schemeClr val="accent1">
                        <a:lumMod val="60000"/>
                        <a:lumOff val="40000"/>
                      </a:schemeClr>
                    </a:solidFill>
                  </a:tcPr>
                </a:tc>
                <a:tc>
                  <a:txBody>
                    <a:bodyPr/>
                    <a:lstStyle/>
                    <a:p>
                      <a:r>
                        <a:rPr lang="zh-HK" sz="1400" kern="100">
                          <a:effectLst/>
                        </a:rPr>
                        <a:t>越南</a:t>
                      </a:r>
                      <a:r>
                        <a:rPr lang="en-US" sz="1400" kern="100">
                          <a:effectLst/>
                        </a:rPr>
                        <a:t>(Vietnam)</a:t>
                      </a:r>
                      <a:endParaRPr lang="zh-TW" sz="12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a:txBody>
                    <a:bodyPr/>
                    <a:lstStyle/>
                    <a:p>
                      <a:r>
                        <a:rPr lang="en-US" sz="1400" kern="100" dirty="0">
                          <a:effectLst/>
                        </a:rPr>
                        <a:t>1885</a:t>
                      </a:r>
                      <a:r>
                        <a:rPr lang="zh-HK" sz="1400" kern="100" dirty="0">
                          <a:effectLst/>
                        </a:rPr>
                        <a:t>年－</a:t>
                      </a:r>
                      <a:r>
                        <a:rPr lang="en-US" sz="1400" kern="100" dirty="0">
                          <a:effectLst/>
                        </a:rPr>
                        <a:t>1954</a:t>
                      </a:r>
                      <a:r>
                        <a:rPr lang="zh-HK" sz="1400" kern="100" dirty="0">
                          <a:effectLst/>
                        </a:rPr>
                        <a:t>年</a:t>
                      </a:r>
                      <a:endParaRPr lang="zh-TW" sz="12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827136127"/>
                  </a:ext>
                </a:extLst>
              </a:tr>
            </a:tbl>
          </a:graphicData>
        </a:graphic>
      </p:graphicFrame>
      <p:sp>
        <p:nvSpPr>
          <p:cNvPr id="11" name="Slide Number Placeholder 10"/>
          <p:cNvSpPr>
            <a:spLocks noGrp="1"/>
          </p:cNvSpPr>
          <p:nvPr>
            <p:ph type="sldNum" sz="quarter" idx="12"/>
          </p:nvPr>
        </p:nvSpPr>
        <p:spPr/>
        <p:txBody>
          <a:bodyPr/>
          <a:lstStyle/>
          <a:p>
            <a:fld id="{78CD4315-06FD-E848-B5E8-0943C9240EC2}" type="slidenum">
              <a:rPr kumimoji="1" lang="zh-HK" altLang="en-US" smtClean="0"/>
              <a:t>46</a:t>
            </a:fld>
            <a:endParaRPr kumimoji="1" lang="zh-HK" altLang="en-US"/>
          </a:p>
        </p:txBody>
      </p:sp>
      <p:pic>
        <p:nvPicPr>
          <p:cNvPr id="13" name="Picture 12"/>
          <p:cNvPicPr>
            <a:picLocks noChangeAspect="1"/>
          </p:cNvPicPr>
          <p:nvPr/>
        </p:nvPicPr>
        <p:blipFill>
          <a:blip r:embed="rId2"/>
          <a:stretch>
            <a:fillRect/>
          </a:stretch>
        </p:blipFill>
        <p:spPr>
          <a:xfrm>
            <a:off x="96715" y="2183542"/>
            <a:ext cx="4761417" cy="4172809"/>
          </a:xfrm>
          <a:prstGeom prst="rect">
            <a:avLst/>
          </a:prstGeom>
        </p:spPr>
      </p:pic>
      <p:sp>
        <p:nvSpPr>
          <p:cNvPr id="14" name="文字方塊 7">
            <a:extLst>
              <a:ext uri="{FF2B5EF4-FFF2-40B4-BE49-F238E27FC236}">
                <a16:creationId xmlns:a16="http://schemas.microsoft.com/office/drawing/2014/main" id="{9BAED3AE-4276-EFBA-3781-FD756950E16A}"/>
              </a:ext>
            </a:extLst>
          </p:cNvPr>
          <p:cNvSpPr txBox="1"/>
          <p:nvPr/>
        </p:nvSpPr>
        <p:spPr>
          <a:xfrm>
            <a:off x="3828127" y="4576215"/>
            <a:ext cx="345989" cy="369332"/>
          </a:xfrm>
          <a:prstGeom prst="rect">
            <a:avLst/>
          </a:prstGeom>
          <a:noFill/>
        </p:spPr>
        <p:txBody>
          <a:bodyPr wrap="square" rtlCol="0">
            <a:spAutoFit/>
          </a:bodyPr>
          <a:lstStyle/>
          <a:p>
            <a:r>
              <a:rPr kumimoji="1" lang="en-US" altLang="zh-HK" dirty="0">
                <a:solidFill>
                  <a:srgbClr val="FF0000"/>
                </a:solidFill>
              </a:rPr>
              <a:t>C</a:t>
            </a:r>
            <a:endParaRPr kumimoji="1" lang="zh-HK" altLang="en-US" dirty="0">
              <a:solidFill>
                <a:srgbClr val="FF0000"/>
              </a:solidFill>
            </a:endParaRPr>
          </a:p>
        </p:txBody>
      </p:sp>
      <p:sp>
        <p:nvSpPr>
          <p:cNvPr id="15" name="文字方塊 5">
            <a:extLst>
              <a:ext uri="{FF2B5EF4-FFF2-40B4-BE49-F238E27FC236}">
                <a16:creationId xmlns:a16="http://schemas.microsoft.com/office/drawing/2014/main" id="{9FD3E956-3745-C364-0AC5-39FA5B5B4D40}"/>
              </a:ext>
            </a:extLst>
          </p:cNvPr>
          <p:cNvSpPr txBox="1"/>
          <p:nvPr/>
        </p:nvSpPr>
        <p:spPr>
          <a:xfrm>
            <a:off x="3931304" y="5742419"/>
            <a:ext cx="370703" cy="369332"/>
          </a:xfrm>
          <a:prstGeom prst="rect">
            <a:avLst/>
          </a:prstGeom>
          <a:noFill/>
        </p:spPr>
        <p:txBody>
          <a:bodyPr wrap="square" rtlCol="0">
            <a:spAutoFit/>
          </a:bodyPr>
          <a:lstStyle/>
          <a:p>
            <a:r>
              <a:rPr kumimoji="1" lang="en-US" altLang="zh-HK" dirty="0">
                <a:solidFill>
                  <a:srgbClr val="FF0000"/>
                </a:solidFill>
              </a:rPr>
              <a:t>A</a:t>
            </a:r>
            <a:endParaRPr kumimoji="1" lang="zh-HK" altLang="en-US" dirty="0">
              <a:solidFill>
                <a:srgbClr val="FF0000"/>
              </a:solidFill>
            </a:endParaRPr>
          </a:p>
        </p:txBody>
      </p:sp>
      <p:sp>
        <p:nvSpPr>
          <p:cNvPr id="16" name="文字方塊 9">
            <a:extLst>
              <a:ext uri="{FF2B5EF4-FFF2-40B4-BE49-F238E27FC236}">
                <a16:creationId xmlns:a16="http://schemas.microsoft.com/office/drawing/2014/main" id="{59DD0E9E-5CFF-01FC-EB40-01C846CE90BC}"/>
              </a:ext>
            </a:extLst>
          </p:cNvPr>
          <p:cNvSpPr txBox="1"/>
          <p:nvPr/>
        </p:nvSpPr>
        <p:spPr>
          <a:xfrm>
            <a:off x="2477423" y="5820244"/>
            <a:ext cx="362207" cy="369332"/>
          </a:xfrm>
          <a:prstGeom prst="rect">
            <a:avLst/>
          </a:prstGeom>
          <a:noFill/>
        </p:spPr>
        <p:txBody>
          <a:bodyPr wrap="square" rtlCol="0">
            <a:spAutoFit/>
          </a:bodyPr>
          <a:lstStyle/>
          <a:p>
            <a:r>
              <a:rPr kumimoji="1" lang="en-US" altLang="zh-HK" dirty="0">
                <a:solidFill>
                  <a:srgbClr val="FF0000"/>
                </a:solidFill>
              </a:rPr>
              <a:t>E</a:t>
            </a:r>
            <a:endParaRPr kumimoji="1" lang="zh-HK" altLang="en-US" dirty="0">
              <a:solidFill>
                <a:srgbClr val="FF0000"/>
              </a:solidFill>
            </a:endParaRPr>
          </a:p>
        </p:txBody>
      </p:sp>
      <p:sp>
        <p:nvSpPr>
          <p:cNvPr id="17" name="文字方塊 6">
            <a:extLst>
              <a:ext uri="{FF2B5EF4-FFF2-40B4-BE49-F238E27FC236}">
                <a16:creationId xmlns:a16="http://schemas.microsoft.com/office/drawing/2014/main" id="{E8A5DC2D-A27C-0304-E13E-5849ABAB23A1}"/>
              </a:ext>
            </a:extLst>
          </p:cNvPr>
          <p:cNvSpPr txBox="1"/>
          <p:nvPr/>
        </p:nvSpPr>
        <p:spPr>
          <a:xfrm>
            <a:off x="1457797" y="5475414"/>
            <a:ext cx="321276" cy="369332"/>
          </a:xfrm>
          <a:prstGeom prst="rect">
            <a:avLst/>
          </a:prstGeom>
          <a:noFill/>
        </p:spPr>
        <p:txBody>
          <a:bodyPr wrap="square" rtlCol="0">
            <a:spAutoFit/>
          </a:bodyPr>
          <a:lstStyle/>
          <a:p>
            <a:r>
              <a:rPr kumimoji="1" lang="en-US" altLang="zh-HK" dirty="0">
                <a:solidFill>
                  <a:srgbClr val="FF0000"/>
                </a:solidFill>
              </a:rPr>
              <a:t>B</a:t>
            </a:r>
            <a:endParaRPr kumimoji="1" lang="zh-HK" altLang="en-US" dirty="0">
              <a:solidFill>
                <a:srgbClr val="FF0000"/>
              </a:solidFill>
            </a:endParaRPr>
          </a:p>
        </p:txBody>
      </p:sp>
      <p:sp>
        <p:nvSpPr>
          <p:cNvPr id="18" name="文字方塊 8">
            <a:extLst>
              <a:ext uri="{FF2B5EF4-FFF2-40B4-BE49-F238E27FC236}">
                <a16:creationId xmlns:a16="http://schemas.microsoft.com/office/drawing/2014/main" id="{3EF20164-C668-1B98-536B-5FBE0EBA63CE}"/>
              </a:ext>
            </a:extLst>
          </p:cNvPr>
          <p:cNvSpPr txBox="1"/>
          <p:nvPr/>
        </p:nvSpPr>
        <p:spPr>
          <a:xfrm>
            <a:off x="573370" y="5742419"/>
            <a:ext cx="407773" cy="369332"/>
          </a:xfrm>
          <a:prstGeom prst="rect">
            <a:avLst/>
          </a:prstGeom>
          <a:noFill/>
        </p:spPr>
        <p:txBody>
          <a:bodyPr wrap="square" rtlCol="0">
            <a:spAutoFit/>
          </a:bodyPr>
          <a:lstStyle/>
          <a:p>
            <a:r>
              <a:rPr kumimoji="1" lang="en-US" altLang="zh-HK" dirty="0">
                <a:solidFill>
                  <a:srgbClr val="FF0000"/>
                </a:solidFill>
              </a:rPr>
              <a:t>D</a:t>
            </a:r>
            <a:endParaRPr kumimoji="1" lang="zh-HK" altLang="en-US" dirty="0">
              <a:solidFill>
                <a:srgbClr val="FF0000"/>
              </a:solidFill>
            </a:endParaRPr>
          </a:p>
        </p:txBody>
      </p:sp>
    </p:spTree>
    <p:extLst>
      <p:ext uri="{BB962C8B-B14F-4D97-AF65-F5344CB8AC3E}">
        <p14:creationId xmlns:p14="http://schemas.microsoft.com/office/powerpoint/2010/main" val="6817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55DD26-5ECC-E82E-FB2D-354A6840177D}"/>
              </a:ext>
            </a:extLst>
          </p:cNvPr>
          <p:cNvSpPr>
            <a:spLocks noGrp="1"/>
          </p:cNvSpPr>
          <p:nvPr>
            <p:ph type="title"/>
          </p:nvPr>
        </p:nvSpPr>
        <p:spPr/>
        <p:txBody>
          <a:bodyPr>
            <a:normAutofit/>
          </a:bodyPr>
          <a:lstStyle/>
          <a:p>
            <a:r>
              <a:rPr lang="zh-HK" altLang="zh-HK" sz="3200" b="1" dirty="0"/>
              <a:t>小總結 </a:t>
            </a:r>
            <a:r>
              <a:rPr lang="en-US" altLang="zh-HK" sz="3200" b="1" dirty="0"/>
              <a:t>(A short summary)</a:t>
            </a:r>
            <a:endParaRPr kumimoji="1" lang="zh-HK" altLang="en-US" sz="3200" dirty="0"/>
          </a:p>
        </p:txBody>
      </p:sp>
      <p:sp>
        <p:nvSpPr>
          <p:cNvPr id="3" name="內容版面配置區 2">
            <a:extLst>
              <a:ext uri="{FF2B5EF4-FFF2-40B4-BE49-F238E27FC236}">
                <a16:creationId xmlns:a16="http://schemas.microsoft.com/office/drawing/2014/main" id="{553D1D84-580A-52D9-B40F-01A9B4408A53}"/>
              </a:ext>
            </a:extLst>
          </p:cNvPr>
          <p:cNvSpPr>
            <a:spLocks noGrp="1"/>
          </p:cNvSpPr>
          <p:nvPr>
            <p:ph idx="1"/>
          </p:nvPr>
        </p:nvSpPr>
        <p:spPr/>
        <p:txBody>
          <a:bodyPr/>
          <a:lstStyle/>
          <a:p>
            <a:r>
              <a:rPr lang="zh-HK" altLang="zh-HK" dirty="0"/>
              <a:t>清中葉的內憂外患主要包括太平天國之亂、第一次鴉片戰爭和第二次鴉片戰爭。</a:t>
            </a:r>
            <a:r>
              <a:rPr lang="en-US" altLang="zh-HK" dirty="0"/>
              <a:t>(The Taiping Rebellion, the First Opium War and the Second Opium War were the internal problems and external threats faced by the Qing government in the mid-Qing era.)</a:t>
            </a:r>
            <a:endParaRPr lang="zh-TW" altLang="zh-HK" dirty="0"/>
          </a:p>
          <a:p>
            <a:pPr marL="0" indent="0">
              <a:buNone/>
            </a:pPr>
            <a:endParaRPr kumimoji="1" lang="zh-HK" altLang="en-US" dirty="0"/>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47</a:t>
            </a:fld>
            <a:endParaRPr kumimoji="1" lang="zh-HK" altLang="en-US"/>
          </a:p>
        </p:txBody>
      </p:sp>
    </p:spTree>
    <p:extLst>
      <p:ext uri="{BB962C8B-B14F-4D97-AF65-F5344CB8AC3E}">
        <p14:creationId xmlns:p14="http://schemas.microsoft.com/office/powerpoint/2010/main" val="3148741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7D40CC7-BC33-7300-254A-E1BCDC750CBA}"/>
              </a:ext>
            </a:extLst>
          </p:cNvPr>
          <p:cNvSpPr>
            <a:spLocks noGrp="1"/>
          </p:cNvSpPr>
          <p:nvPr>
            <p:ph idx="1"/>
          </p:nvPr>
        </p:nvSpPr>
        <p:spPr>
          <a:xfrm>
            <a:off x="628650" y="250520"/>
            <a:ext cx="7886700" cy="6607479"/>
          </a:xfrm>
        </p:spPr>
        <p:txBody>
          <a:bodyPr>
            <a:normAutofit fontScale="92500" lnSpcReduction="10000"/>
          </a:bodyPr>
          <a:lstStyle/>
          <a:p>
            <a:pPr marL="0" indent="0">
              <a:buNone/>
            </a:pPr>
            <a:r>
              <a:rPr lang="zh-TW" altLang="en-US" sz="2000" dirty="0">
                <a:latin typeface="+mn-ea"/>
              </a:rPr>
              <a:t>本課題提供另外一個利用 </a:t>
            </a:r>
            <a:r>
              <a:rPr lang="en-US" altLang="zh-TW" sz="2000" dirty="0" err="1">
                <a:latin typeface="+mn-ea"/>
              </a:rPr>
              <a:t>sutori</a:t>
            </a:r>
            <a:r>
              <a:rPr lang="en-US" altLang="zh-TW" sz="2000" dirty="0">
                <a:latin typeface="+mn-ea"/>
              </a:rPr>
              <a:t> </a:t>
            </a:r>
            <a:r>
              <a:rPr lang="zh-TW" altLang="en-US" sz="2000" dirty="0">
                <a:latin typeface="+mn-ea"/>
              </a:rPr>
              <a:t>製作的網上互動版，可供學生在家自習 </a:t>
            </a:r>
            <a:r>
              <a:rPr lang="en-US" altLang="zh-TW" sz="2000" dirty="0">
                <a:latin typeface="+mn-ea"/>
              </a:rPr>
              <a:t>/ </a:t>
            </a:r>
            <a:r>
              <a:rPr lang="zh-TW" altLang="en-US" sz="2000" dirty="0">
                <a:latin typeface="+mn-ea"/>
              </a:rPr>
              <a:t>溫習之用：</a:t>
            </a:r>
            <a:endParaRPr lang="en-US" altLang="zh-TW" sz="2000" dirty="0">
              <a:latin typeface="+mn-ea"/>
            </a:endParaRPr>
          </a:p>
          <a:p>
            <a:pPr marL="0" indent="0">
              <a:buNone/>
            </a:pPr>
            <a:r>
              <a:rPr lang="en-US" altLang="zh-HK" sz="2000" dirty="0"/>
              <a:t>Another online interactive version of this topic produced by </a:t>
            </a:r>
            <a:r>
              <a:rPr lang="en-US" altLang="zh-HK" sz="2000" dirty="0" err="1"/>
              <a:t>sutori</a:t>
            </a:r>
            <a:r>
              <a:rPr lang="en-US" altLang="zh-HK" sz="2000" dirty="0"/>
              <a:t> is offered to students’ for their self-learning or revision:</a:t>
            </a:r>
          </a:p>
          <a:p>
            <a:pPr marL="0" indent="0">
              <a:buNone/>
            </a:pPr>
            <a:endParaRPr lang="en-US" altLang="zh-HK" sz="2000" dirty="0">
              <a:latin typeface="+mn-ea"/>
            </a:endParaRPr>
          </a:p>
          <a:p>
            <a:pPr marL="0" indent="0">
              <a:buNone/>
            </a:pPr>
            <a:r>
              <a:rPr lang="zh-HK" altLang="zh-HK" sz="2000" dirty="0">
                <a:latin typeface="+mn-ea"/>
              </a:rPr>
              <a:t>清代盛衰的概況 – 清初到清中葉的發展概況</a:t>
            </a:r>
            <a:endParaRPr lang="zh-TW" altLang="zh-HK" sz="2000" dirty="0">
              <a:latin typeface="+mn-ea"/>
            </a:endParaRPr>
          </a:p>
          <a:p>
            <a:pPr marL="0" indent="0">
              <a:buNone/>
            </a:pPr>
            <a:r>
              <a:rPr lang="en-US" altLang="zh-HK" sz="2000" dirty="0"/>
              <a:t>(The overview of the golden ages and the decline of the Qing Dynasty - The development of the early Qing Dynasty to the mid-Qing era)</a:t>
            </a:r>
            <a:endParaRPr lang="zh-TW" altLang="zh-HK" sz="2000" dirty="0"/>
          </a:p>
          <a:p>
            <a:pPr marL="0" indent="0">
              <a:buNone/>
            </a:pPr>
            <a:r>
              <a:rPr lang="en-US" altLang="zh-HK" sz="2000" dirty="0">
                <a:hlinkClick r:id="rId2"/>
              </a:rPr>
              <a:t>https://www.sutori.com/en/story/qing-dai-sheng-shuai-de-gai-kuang-qing-chu-dao-qing-zhong-xie-de-fa-zhan-gai--</a:t>
            </a:r>
            <a:r>
              <a:rPr lang="en-US" altLang="zh-HK" sz="2000" dirty="0" smtClean="0">
                <a:hlinkClick r:id="rId2"/>
              </a:rPr>
              <a:t>MFdtkQ6eLzxQs3HDHbCHFcTP</a:t>
            </a:r>
            <a:endParaRPr lang="en-US" altLang="zh-HK" sz="2000" dirty="0" smtClean="0"/>
          </a:p>
          <a:p>
            <a:pPr marL="0" indent="0">
              <a:buNone/>
            </a:pPr>
            <a:endParaRPr lang="en-US" altLang="zh-HK" sz="2000" dirty="0"/>
          </a:p>
          <a:p>
            <a:pPr>
              <a:spcBef>
                <a:spcPct val="0"/>
              </a:spcBef>
              <a:buFontTx/>
              <a:buNone/>
            </a:pPr>
            <a:r>
              <a:rPr lang="zh-TW" altLang="en-US" sz="2000" dirty="0">
                <a:latin typeface="+mn-ea"/>
              </a:rPr>
              <a:t>二維碼：</a:t>
            </a:r>
            <a:endParaRPr lang="en-US" altLang="zh-TW" sz="2000" dirty="0">
              <a:latin typeface="+mn-ea"/>
            </a:endParaRPr>
          </a:p>
          <a:p>
            <a:pPr>
              <a:spcBef>
                <a:spcPct val="0"/>
              </a:spcBef>
              <a:buFontTx/>
              <a:buNone/>
            </a:pPr>
            <a:r>
              <a:rPr lang="en-US" altLang="zh-TW" sz="2000" dirty="0"/>
              <a:t>QR code</a:t>
            </a:r>
            <a:r>
              <a:rPr lang="zh-HK" altLang="en-US" sz="2000" dirty="0">
                <a:solidFill>
                  <a:srgbClr val="000000"/>
                </a:solidFill>
              </a:rPr>
              <a:t> ：</a:t>
            </a:r>
            <a:endParaRPr lang="en-US" altLang="zh-HK" sz="2000" dirty="0">
              <a:solidFill>
                <a:srgbClr val="000000"/>
              </a:solidFill>
            </a:endParaRPr>
          </a:p>
          <a:p>
            <a:pPr marL="0" indent="0">
              <a:buNone/>
            </a:pPr>
            <a:endParaRPr kumimoji="1" lang="en-US" altLang="zh-HK" sz="2000" dirty="0">
              <a:latin typeface="+mn-ea"/>
            </a:endParaRPr>
          </a:p>
          <a:p>
            <a:pPr marL="0" indent="0">
              <a:buNone/>
            </a:pPr>
            <a:endParaRPr kumimoji="1" lang="en-US" altLang="zh-HK" sz="2000" dirty="0">
              <a:latin typeface="+mn-ea"/>
            </a:endParaRPr>
          </a:p>
          <a:p>
            <a:pPr marL="0" indent="0">
              <a:buNone/>
            </a:pPr>
            <a:endParaRPr kumimoji="1" lang="en-US" altLang="zh-HK" sz="2000" dirty="0">
              <a:latin typeface="+mn-ea"/>
            </a:endParaRPr>
          </a:p>
          <a:p>
            <a:pPr marL="0" indent="0">
              <a:buNone/>
            </a:pPr>
            <a:endParaRPr lang="en-US" altLang="zh-HK" sz="2000" dirty="0" smtClean="0">
              <a:latin typeface="+mn-ea"/>
            </a:endParaRPr>
          </a:p>
          <a:p>
            <a:pPr marL="0" indent="0">
              <a:buNone/>
            </a:pPr>
            <a:r>
              <a:rPr lang="zh-HK" altLang="zh-TW" sz="2000" dirty="0" smtClean="0">
                <a:latin typeface="+mn-ea"/>
              </a:rPr>
              <a:t>發佈</a:t>
            </a:r>
            <a:r>
              <a:rPr lang="zh-HK" altLang="zh-TW" sz="2000" dirty="0">
                <a:latin typeface="+mn-ea"/>
              </a:rPr>
              <a:t>日期：</a:t>
            </a:r>
            <a:endParaRPr lang="en-US" altLang="zh-HK" sz="2000" dirty="0">
              <a:latin typeface="+mn-ea"/>
            </a:endParaRPr>
          </a:p>
          <a:p>
            <a:pPr marL="0" indent="0">
              <a:buNone/>
            </a:pPr>
            <a:r>
              <a:rPr lang="en-US" altLang="zh-HK" sz="2000" dirty="0"/>
              <a:t>Date of issue:</a:t>
            </a:r>
          </a:p>
          <a:p>
            <a:pPr marL="0" indent="0">
              <a:buNone/>
            </a:pPr>
            <a:r>
              <a:rPr lang="en-US" altLang="zh-TW" sz="2000" dirty="0" smtClean="0"/>
              <a:t>8/2022</a:t>
            </a:r>
            <a:endParaRPr lang="zh-TW" altLang="en-US" sz="2000" dirty="0"/>
          </a:p>
          <a:p>
            <a:pPr marL="0" indent="0">
              <a:buNone/>
            </a:pPr>
            <a:endParaRPr kumimoji="1" lang="zh-HK" altLang="en-US" dirty="0"/>
          </a:p>
        </p:txBody>
      </p:sp>
      <p:pic>
        <p:nvPicPr>
          <p:cNvPr id="4" name="圖片 3">
            <a:extLst>
              <a:ext uri="{FF2B5EF4-FFF2-40B4-BE49-F238E27FC236}">
                <a16:creationId xmlns:a16="http://schemas.microsoft.com/office/drawing/2014/main" id="{C7485C8F-2F28-559B-0589-CB5AD9E59E07}"/>
              </a:ext>
            </a:extLst>
          </p:cNvPr>
          <p:cNvPicPr>
            <a:picLocks noChangeAspect="1"/>
          </p:cNvPicPr>
          <p:nvPr/>
        </p:nvPicPr>
        <p:blipFill>
          <a:blip r:embed="rId3"/>
          <a:stretch>
            <a:fillRect/>
          </a:stretch>
        </p:blipFill>
        <p:spPr>
          <a:xfrm>
            <a:off x="628650" y="4053254"/>
            <a:ext cx="1178636" cy="1182632"/>
          </a:xfrm>
          <a:prstGeom prst="rect">
            <a:avLst/>
          </a:prstGeom>
        </p:spPr>
      </p:pic>
      <p:sp>
        <p:nvSpPr>
          <p:cNvPr id="2" name="Slide Number Placeholder 1"/>
          <p:cNvSpPr>
            <a:spLocks noGrp="1"/>
          </p:cNvSpPr>
          <p:nvPr>
            <p:ph type="sldNum" sz="quarter" idx="12"/>
          </p:nvPr>
        </p:nvSpPr>
        <p:spPr/>
        <p:txBody>
          <a:bodyPr/>
          <a:lstStyle/>
          <a:p>
            <a:fld id="{78CD4315-06FD-E848-B5E8-0943C9240EC2}" type="slidenum">
              <a:rPr kumimoji="1" lang="zh-HK" altLang="en-US" smtClean="0"/>
              <a:t>48</a:t>
            </a:fld>
            <a:endParaRPr kumimoji="1" lang="zh-HK" altLang="en-US"/>
          </a:p>
        </p:txBody>
      </p:sp>
    </p:spTree>
    <p:extLst>
      <p:ext uri="{BB962C8B-B14F-4D97-AF65-F5344CB8AC3E}">
        <p14:creationId xmlns:p14="http://schemas.microsoft.com/office/powerpoint/2010/main" val="2838492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39122C-47C5-EF91-1E36-96B0DF2701C7}"/>
              </a:ext>
            </a:extLst>
          </p:cNvPr>
          <p:cNvSpPr>
            <a:spLocks noGrp="1"/>
          </p:cNvSpPr>
          <p:nvPr>
            <p:ph type="title"/>
          </p:nvPr>
        </p:nvSpPr>
        <p:spPr/>
        <p:txBody>
          <a:bodyPr>
            <a:noAutofit/>
          </a:bodyPr>
          <a:lstStyle/>
          <a:p>
            <a:r>
              <a:rPr lang="zh-HK" altLang="zh-HK" sz="3200" b="1" dirty="0" smtClean="0"/>
              <a:t>清朝</a:t>
            </a:r>
            <a:r>
              <a:rPr lang="zh-HK" altLang="zh-HK" sz="3200" b="1" dirty="0"/>
              <a:t>的統一 </a:t>
            </a:r>
            <a:r>
              <a:rPr lang="en-US" altLang="zh-HK" sz="3200" b="1" dirty="0"/>
              <a:t>(The Unification of the Qing Dynasty)</a:t>
            </a:r>
            <a:endParaRPr kumimoji="1" lang="zh-HK" altLang="en-US" sz="3200" dirty="0"/>
          </a:p>
        </p:txBody>
      </p:sp>
      <p:sp>
        <p:nvSpPr>
          <p:cNvPr id="3" name="內容版面配置區 2">
            <a:extLst>
              <a:ext uri="{FF2B5EF4-FFF2-40B4-BE49-F238E27FC236}">
                <a16:creationId xmlns:a16="http://schemas.microsoft.com/office/drawing/2014/main" id="{3B5B4353-F2DD-E906-E112-B700C5BF2D8F}"/>
              </a:ext>
            </a:extLst>
          </p:cNvPr>
          <p:cNvSpPr>
            <a:spLocks noGrp="1"/>
          </p:cNvSpPr>
          <p:nvPr>
            <p:ph idx="1"/>
          </p:nvPr>
        </p:nvSpPr>
        <p:spPr/>
        <p:txBody>
          <a:bodyPr/>
          <a:lstStyle/>
          <a:p>
            <a:r>
              <a:rPr lang="zh-HK" altLang="zh-HK" dirty="0"/>
              <a:t>清朝是中國最後一個皇朝。</a:t>
            </a:r>
            <a:r>
              <a:rPr lang="en-US" altLang="zh-HK" dirty="0"/>
              <a:t>(The Qing Dynasty was the last imperial dynasty in China.)</a:t>
            </a:r>
          </a:p>
          <a:p>
            <a:pPr marL="0" indent="0">
              <a:buNone/>
            </a:pPr>
            <a:endParaRPr lang="en-US" altLang="zh-HK" dirty="0"/>
          </a:p>
          <a:p>
            <a:r>
              <a:rPr lang="zh-HK" altLang="zh-HK" dirty="0"/>
              <a:t>清代是元代以後另一個由外族統治漢人的朝代。清朝的統治者是滿族。</a:t>
            </a:r>
            <a:r>
              <a:rPr lang="en-US" altLang="zh-HK" dirty="0"/>
              <a:t>(Like the Yuan Dynasty, the Qing Dynasty was one of the eras when Han people were ruled by an ethnic minority, the Manchus.)</a:t>
            </a:r>
            <a:endParaRPr lang="zh-TW" altLang="zh-HK" dirty="0"/>
          </a:p>
          <a:p>
            <a:endParaRPr kumimoji="1" lang="zh-HK" altLang="en-US" dirty="0"/>
          </a:p>
        </p:txBody>
      </p:sp>
      <p:sp>
        <p:nvSpPr>
          <p:cNvPr id="4" name="Slide Number Placeholder 3"/>
          <p:cNvSpPr>
            <a:spLocks noGrp="1"/>
          </p:cNvSpPr>
          <p:nvPr>
            <p:ph type="sldNum" sz="quarter" idx="12"/>
          </p:nvPr>
        </p:nvSpPr>
        <p:spPr/>
        <p:txBody>
          <a:bodyPr/>
          <a:lstStyle/>
          <a:p>
            <a:fld id="{78CD4315-06FD-E848-B5E8-0943C9240EC2}" type="slidenum">
              <a:rPr kumimoji="1" lang="zh-HK" altLang="en-US" smtClean="0"/>
              <a:t>5</a:t>
            </a:fld>
            <a:endParaRPr kumimoji="1" lang="zh-HK" altLang="en-US"/>
          </a:p>
        </p:txBody>
      </p:sp>
    </p:spTree>
    <p:extLst>
      <p:ext uri="{BB962C8B-B14F-4D97-AF65-F5344CB8AC3E}">
        <p14:creationId xmlns:p14="http://schemas.microsoft.com/office/powerpoint/2010/main" val="2362980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1F520D-9128-201A-B043-3DD94D9172AE}"/>
              </a:ext>
            </a:extLst>
          </p:cNvPr>
          <p:cNvSpPr>
            <a:spLocks noGrp="1"/>
          </p:cNvSpPr>
          <p:nvPr>
            <p:ph type="title"/>
          </p:nvPr>
        </p:nvSpPr>
        <p:spPr>
          <a:xfrm>
            <a:off x="166968" y="242"/>
            <a:ext cx="8515350" cy="854515"/>
          </a:xfrm>
        </p:spPr>
        <p:txBody>
          <a:bodyPr>
            <a:normAutofit/>
          </a:bodyPr>
          <a:lstStyle/>
          <a:p>
            <a:r>
              <a:rPr lang="zh-HK" altLang="zh-HK" sz="3200" b="1" dirty="0"/>
              <a:t>資料一：</a:t>
            </a:r>
            <a:r>
              <a:rPr lang="en-US" altLang="zh-HK" sz="3200" b="1" dirty="0"/>
              <a:t>1644</a:t>
            </a:r>
            <a:r>
              <a:rPr lang="zh-HK" altLang="zh-HK" sz="3200" b="1" dirty="0"/>
              <a:t>年地圖</a:t>
            </a:r>
            <a:r>
              <a:rPr lang="en-US" altLang="zh-HK" sz="3200" b="1" dirty="0"/>
              <a:t>(Source A: The Map of 1644)</a:t>
            </a:r>
            <a:endParaRPr kumimoji="1" lang="zh-HK" altLang="en-US" sz="3200" dirty="0"/>
          </a:p>
        </p:txBody>
      </p:sp>
      <p:sp>
        <p:nvSpPr>
          <p:cNvPr id="3" name="Slide Number Placeholder 2"/>
          <p:cNvSpPr>
            <a:spLocks noGrp="1"/>
          </p:cNvSpPr>
          <p:nvPr>
            <p:ph type="sldNum" sz="quarter" idx="12"/>
          </p:nvPr>
        </p:nvSpPr>
        <p:spPr>
          <a:xfrm>
            <a:off x="6853604" y="6251583"/>
            <a:ext cx="2053004" cy="373430"/>
          </a:xfrm>
        </p:spPr>
        <p:txBody>
          <a:bodyPr/>
          <a:lstStyle/>
          <a:p>
            <a:fld id="{78CD4315-06FD-E848-B5E8-0943C9240EC2}" type="slidenum">
              <a:rPr kumimoji="1" lang="zh-HK" altLang="en-US" smtClean="0"/>
              <a:t>6</a:t>
            </a:fld>
            <a:endParaRPr kumimoji="1" lang="zh-HK" altLang="en-US" dirty="0"/>
          </a:p>
        </p:txBody>
      </p:sp>
      <p:pic>
        <p:nvPicPr>
          <p:cNvPr id="9" name="Picture 8"/>
          <p:cNvPicPr>
            <a:picLocks noChangeAspect="1"/>
          </p:cNvPicPr>
          <p:nvPr/>
        </p:nvPicPr>
        <p:blipFill>
          <a:blip r:embed="rId2"/>
          <a:stretch>
            <a:fillRect/>
          </a:stretch>
        </p:blipFill>
        <p:spPr>
          <a:xfrm>
            <a:off x="221090" y="1149597"/>
            <a:ext cx="5941060" cy="5571880"/>
          </a:xfrm>
          <a:prstGeom prst="rect">
            <a:avLst/>
          </a:prstGeom>
        </p:spPr>
      </p:pic>
      <p:sp>
        <p:nvSpPr>
          <p:cNvPr id="10" name="直線圖說文字 1 4">
            <a:extLst>
              <a:ext uri="{FF2B5EF4-FFF2-40B4-BE49-F238E27FC236}">
                <a16:creationId xmlns:a16="http://schemas.microsoft.com/office/drawing/2014/main" id="{3CCB1CE0-7722-0AE9-63FE-86A0192885EF}"/>
              </a:ext>
            </a:extLst>
          </p:cNvPr>
          <p:cNvSpPr/>
          <p:nvPr/>
        </p:nvSpPr>
        <p:spPr>
          <a:xfrm>
            <a:off x="6316678" y="1281111"/>
            <a:ext cx="2266515" cy="1951882"/>
          </a:xfrm>
          <a:prstGeom prst="borderCallout1">
            <a:avLst>
              <a:gd name="adj1" fmla="val 15046"/>
              <a:gd name="adj2" fmla="val -802"/>
              <a:gd name="adj3" fmla="val 65750"/>
              <a:gd name="adj4" fmla="val -101768"/>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zh-TW" sz="1400" kern="1200" dirty="0">
                <a:solidFill>
                  <a:srgbClr val="333333"/>
                </a:solidFill>
                <a:effectLst/>
                <a:latin typeface="Times New Roman" panose="02020603050405020304" pitchFamily="18" charset="0"/>
                <a:ea typeface="標楷體" panose="02010601000101010101" pitchFamily="2" charset="-120"/>
                <a:cs typeface="新細明體" panose="02020500000000000000" pitchFamily="18" charset="-120"/>
              </a:rPr>
              <a:t>李自成是明末民變領袖。在</a:t>
            </a:r>
            <a:r>
              <a:rPr lang="en-US" sz="1400" kern="1200" dirty="0">
                <a:solidFill>
                  <a:srgbClr val="333333"/>
                </a:solidFill>
                <a:effectLst/>
                <a:latin typeface="Times New Roman" panose="02020603050405020304" pitchFamily="18" charset="0"/>
                <a:ea typeface="標楷體" panose="02010601000101010101" pitchFamily="2" charset="-120"/>
                <a:cs typeface="新細明體" panose="02020500000000000000" pitchFamily="18" charset="-120"/>
              </a:rPr>
              <a:t>1644</a:t>
            </a:r>
            <a:r>
              <a:rPr lang="zh-TW" sz="1400" kern="1200" dirty="0">
                <a:solidFill>
                  <a:srgbClr val="333333"/>
                </a:solidFill>
                <a:effectLst/>
                <a:latin typeface="Times New Roman" panose="02020603050405020304" pitchFamily="18" charset="0"/>
                <a:ea typeface="標楷體" panose="02010601000101010101" pitchFamily="2" charset="-120"/>
                <a:cs typeface="新細明體" panose="02020500000000000000" pitchFamily="18" charset="-120"/>
              </a:rPr>
              <a:t>年，他推翻明朝，建立大順。</a:t>
            </a:r>
            <a:r>
              <a:rPr lang="en-US" sz="1400" kern="1200" dirty="0">
                <a:solidFill>
                  <a:srgbClr val="333333"/>
                </a:solidFill>
                <a:effectLst/>
                <a:latin typeface="Times New Roman" panose="02020603050405020304" pitchFamily="18" charset="0"/>
                <a:ea typeface="標楷體" panose="02010601000101010101" pitchFamily="2" charset="-120"/>
                <a:cs typeface="新細明體" panose="02020500000000000000" pitchFamily="18" charset="-120"/>
              </a:rPr>
              <a:t>(Li Zicheng was a rebel leader who overthrew the Ming dynasty in 1644 and established the Shun Dynasty</a:t>
            </a:r>
            <a:r>
              <a:rPr lang="en-US" sz="1400" kern="1200" dirty="0" smtClean="0">
                <a:solidFill>
                  <a:srgbClr val="333333"/>
                </a:solidFill>
                <a:effectLst/>
                <a:latin typeface="Times New Roman" panose="02020603050405020304" pitchFamily="18" charset="0"/>
                <a:ea typeface="標楷體" panose="02010601000101010101" pitchFamily="2" charset="-120"/>
                <a:cs typeface="新細明體" panose="02020500000000000000" pitchFamily="18" charset="-120"/>
              </a:rPr>
              <a:t>.)</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r>
              <a:rPr lang="en-US" sz="1400" kern="1200" dirty="0">
                <a:solidFill>
                  <a:srgbClr val="333333"/>
                </a:solidFill>
                <a:effectLst/>
                <a:latin typeface="標楷體" panose="02010601000101010101" pitchFamily="2" charset="-120"/>
                <a:ea typeface="新細明體" panose="02020500000000000000" pitchFamily="18" charset="-120"/>
                <a:cs typeface="新細明體" panose="02020500000000000000" pitchFamily="18" charset="-120"/>
              </a:rPr>
              <a:t> </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
        <p:nvSpPr>
          <p:cNvPr id="12" name="直線圖說文字 1 5">
            <a:extLst>
              <a:ext uri="{FF2B5EF4-FFF2-40B4-BE49-F238E27FC236}">
                <a16:creationId xmlns:a16="http://schemas.microsoft.com/office/drawing/2014/main" id="{1C911DEB-AF98-C62E-914A-008CED2DE491}"/>
              </a:ext>
            </a:extLst>
          </p:cNvPr>
          <p:cNvSpPr/>
          <p:nvPr/>
        </p:nvSpPr>
        <p:spPr>
          <a:xfrm>
            <a:off x="6280558" y="3701560"/>
            <a:ext cx="2338754" cy="2268171"/>
          </a:xfrm>
          <a:prstGeom prst="borderCallout1">
            <a:avLst>
              <a:gd name="adj1" fmla="val 18473"/>
              <a:gd name="adj2" fmla="val -2803"/>
              <a:gd name="adj3" fmla="val 43036"/>
              <a:gd name="adj4" fmla="val -100012"/>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kern="1200" dirty="0">
                <a:solidFill>
                  <a:srgbClr val="333333"/>
                </a:solidFill>
                <a:effectLst/>
                <a:latin typeface="Times New Roman" panose="02020603050405020304" pitchFamily="18" charset="0"/>
                <a:ea typeface="標楷體" panose="02010601000101010101" pitchFamily="2" charset="-120"/>
                <a:cs typeface="新細明體" panose="02020500000000000000" pitchFamily="18" charset="-120"/>
              </a:rPr>
              <a:t>1644</a:t>
            </a:r>
            <a:r>
              <a:rPr lang="zh-TW" sz="1400" kern="1200" dirty="0">
                <a:solidFill>
                  <a:srgbClr val="333333"/>
                </a:solidFill>
                <a:effectLst/>
                <a:latin typeface="Times New Roman" panose="02020603050405020304" pitchFamily="18" charset="0"/>
                <a:ea typeface="標楷體" panose="02010601000101010101" pitchFamily="2" charset="-120"/>
                <a:cs typeface="新細明體" panose="02020500000000000000" pitchFamily="18" charset="-120"/>
              </a:rPr>
              <a:t>年明朝滅亡後，大明宗室朱氏在中國南方相繼成立政權，是為南明。</a:t>
            </a:r>
            <a:r>
              <a:rPr lang="en-US" sz="1400" kern="1200" dirty="0">
                <a:solidFill>
                  <a:srgbClr val="333333"/>
                </a:solidFill>
                <a:effectLst/>
                <a:latin typeface="Times New Roman" panose="02020603050405020304" pitchFamily="18" charset="0"/>
                <a:ea typeface="標楷體" panose="02010601000101010101" pitchFamily="2" charset="-120"/>
                <a:cs typeface="新細明體" panose="02020500000000000000" pitchFamily="18" charset="-120"/>
              </a:rPr>
              <a:t>(The Southern Ming was a short regime in which several royal members from Zhu clan claimed the rule in southern China following the Ming Dynasty's collapse in 1644.)</a:t>
            </a:r>
            <a:r>
              <a:rPr lang="en-US" sz="1400" kern="1200" dirty="0">
                <a:solidFill>
                  <a:srgbClr val="333333"/>
                </a:solidFill>
                <a:effectLst/>
                <a:latin typeface="標楷體" panose="02010601000101010101" pitchFamily="2" charset="-120"/>
                <a:ea typeface="新細明體" panose="02020500000000000000" pitchFamily="18" charset="-120"/>
                <a:cs typeface="新細明體" panose="02020500000000000000" pitchFamily="18" charset="-120"/>
              </a:rPr>
              <a:t> </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a:p>
            <a:pPr algn="ctr"/>
            <a:r>
              <a:rPr lang="en-US" sz="1200" kern="100" dirty="0">
                <a:effectLst/>
                <a:latin typeface="Times New Roman" panose="02020603050405020304" pitchFamily="18" charset="0"/>
                <a:ea typeface="新細明體" panose="02020500000000000000" pitchFamily="18" charset="-120"/>
                <a:cs typeface="新細明體" panose="02020500000000000000" pitchFamily="18" charset="-120"/>
              </a:rPr>
              <a:t> </a:t>
            </a:r>
            <a:endParaRPr lang="zh-TW" sz="1200" kern="100" dirty="0">
              <a:effectLst/>
              <a:latin typeface="Times New Roman" panose="02020603050405020304" pitchFamily="18" charset="0"/>
              <a:ea typeface="新細明體" panose="02020500000000000000" pitchFamily="18" charset="-120"/>
              <a:cs typeface="新細明體" panose="02020500000000000000" pitchFamily="18" charset="-120"/>
            </a:endParaRPr>
          </a:p>
        </p:txBody>
      </p:sp>
    </p:spTree>
    <p:extLst>
      <p:ext uri="{BB962C8B-B14F-4D97-AF65-F5344CB8AC3E}">
        <p14:creationId xmlns:p14="http://schemas.microsoft.com/office/powerpoint/2010/main" val="3335985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7D8BDAA-A60C-700F-5891-5E43CBCD744C}"/>
              </a:ext>
            </a:extLst>
          </p:cNvPr>
          <p:cNvSpPr>
            <a:spLocks noGrp="1"/>
          </p:cNvSpPr>
          <p:nvPr>
            <p:ph idx="1"/>
          </p:nvPr>
        </p:nvSpPr>
        <p:spPr>
          <a:xfrm>
            <a:off x="664813" y="209199"/>
            <a:ext cx="8119696" cy="2824147"/>
          </a:xfrm>
          <a:ln>
            <a:solidFill>
              <a:schemeClr val="accent1"/>
            </a:solidFill>
          </a:ln>
        </p:spPr>
        <p:txBody>
          <a:bodyPr>
            <a:normAutofit/>
          </a:bodyPr>
          <a:lstStyle/>
          <a:p>
            <a:pPr marL="0" indent="0">
              <a:buNone/>
            </a:pPr>
            <a:r>
              <a:rPr lang="zh-TW" altLang="zh-HK" sz="2000" dirty="0"/>
              <a:t>資料</a:t>
            </a:r>
            <a:r>
              <a:rPr lang="zh-HK" altLang="zh-HK" sz="2000" dirty="0"/>
              <a:t>二</a:t>
            </a:r>
            <a:r>
              <a:rPr lang="zh-TW" altLang="zh-HK" sz="2000" dirty="0"/>
              <a:t>：遷界令</a:t>
            </a:r>
            <a:r>
              <a:rPr lang="en-US" altLang="zh-HK" sz="2000" dirty="0"/>
              <a:t>(Source B: The Great Clearance)</a:t>
            </a:r>
            <a:endParaRPr lang="zh-TW" altLang="zh-HK" sz="2000" dirty="0"/>
          </a:p>
          <a:p>
            <a:r>
              <a:rPr lang="zh-TW" altLang="zh-HK" sz="2000" dirty="0"/>
              <a:t>為防止人民給予在</a:t>
            </a:r>
            <a:r>
              <a:rPr lang="zh-HK" altLang="en-US" sz="2000" dirty="0"/>
              <a:t>台灣</a:t>
            </a:r>
            <a:r>
              <a:rPr lang="zh-TW" altLang="zh-HK" sz="2000" dirty="0"/>
              <a:t>的</a:t>
            </a:r>
            <a:r>
              <a:rPr lang="zh-HK" altLang="en-US" sz="2000" dirty="0"/>
              <a:t>明朝</a:t>
            </a:r>
            <a:r>
              <a:rPr lang="zh-TW" altLang="zh-HK" sz="2000" dirty="0"/>
              <a:t>遺臣政權任何接濟，清廷命令沿海居民</a:t>
            </a:r>
            <a:r>
              <a:rPr lang="en-US" altLang="zh-HK" sz="2000" dirty="0"/>
              <a:t>(</a:t>
            </a:r>
            <a:r>
              <a:rPr lang="zh-HK" altLang="zh-HK" sz="2000" dirty="0"/>
              <a:t>包括香港</a:t>
            </a:r>
            <a:r>
              <a:rPr lang="en-US" altLang="zh-HK" sz="2000" dirty="0"/>
              <a:t>)</a:t>
            </a:r>
            <a:r>
              <a:rPr lang="zh-TW" altLang="zh-HK" sz="2000" dirty="0"/>
              <a:t>遷往內陸。</a:t>
            </a:r>
            <a:r>
              <a:rPr lang="en-US" altLang="zh-HK" sz="2000" dirty="0"/>
              <a:t>(To stop people from collaborating with the Ming loyalists based in Taiwan, the Qing government ordered residents along the coast (including Hong Kong) to move inland.) </a:t>
            </a:r>
            <a:endParaRPr lang="zh-TW" altLang="zh-HK" sz="2000" dirty="0"/>
          </a:p>
          <a:p>
            <a:r>
              <a:rPr lang="zh-TW" altLang="zh-HK" sz="2000" dirty="0"/>
              <a:t>香港因而人口大減、土地荒廢、經濟殘破，大批居民流離失所。</a:t>
            </a:r>
            <a:r>
              <a:rPr lang="en-US" altLang="zh-HK" sz="2000" dirty="0"/>
              <a:t>(As a result, Hong Kong's population was drastically reduced, land was deserted, economy was dilapidated, and a large number of residents were displaced.) </a:t>
            </a:r>
            <a:endParaRPr lang="zh-TW" altLang="zh-HK" sz="2000" dirty="0"/>
          </a:p>
          <a:p>
            <a:pPr marL="0" indent="0">
              <a:buNone/>
            </a:pPr>
            <a:endParaRPr lang="zh-TW" altLang="zh-HK" sz="1800" dirty="0"/>
          </a:p>
          <a:p>
            <a:endParaRPr kumimoji="1" lang="zh-HK" altLang="en-US" dirty="0"/>
          </a:p>
        </p:txBody>
      </p:sp>
      <p:sp>
        <p:nvSpPr>
          <p:cNvPr id="4" name="文字方塊 3">
            <a:extLst>
              <a:ext uri="{FF2B5EF4-FFF2-40B4-BE49-F238E27FC236}">
                <a16:creationId xmlns:a16="http://schemas.microsoft.com/office/drawing/2014/main" id="{AB33D4E9-C9B4-E961-44B9-62F698025928}"/>
              </a:ext>
            </a:extLst>
          </p:cNvPr>
          <p:cNvSpPr txBox="1"/>
          <p:nvPr/>
        </p:nvSpPr>
        <p:spPr>
          <a:xfrm>
            <a:off x="628650" y="3422532"/>
            <a:ext cx="8192022" cy="984885"/>
          </a:xfrm>
          <a:prstGeom prst="rect">
            <a:avLst/>
          </a:prstGeom>
          <a:noFill/>
        </p:spPr>
        <p:txBody>
          <a:bodyPr wrap="square" rtlCol="0">
            <a:spAutoFit/>
          </a:bodyPr>
          <a:lstStyle/>
          <a:p>
            <a:r>
              <a:rPr lang="zh-HK" altLang="zh-HK" sz="2000" dirty="0"/>
              <a:t>根據資料一至</a:t>
            </a:r>
            <a:r>
              <a:rPr lang="zh-HK" altLang="en-US" sz="2000" dirty="0"/>
              <a:t>二</a:t>
            </a:r>
            <a:r>
              <a:rPr lang="zh-HK" altLang="zh-HK" sz="2000" dirty="0"/>
              <a:t>，回答以下問題。</a:t>
            </a:r>
            <a:r>
              <a:rPr lang="en-US" altLang="zh-HK" sz="2000" dirty="0"/>
              <a:t>(Study Sources A to B, and answer the questions.)</a:t>
            </a:r>
            <a:endParaRPr lang="zh-TW" altLang="zh-HK" sz="2000" dirty="0"/>
          </a:p>
          <a:p>
            <a:endParaRPr kumimoji="1" lang="zh-HK" altLang="en-US" dirty="0"/>
          </a:p>
        </p:txBody>
      </p:sp>
      <p:sp>
        <p:nvSpPr>
          <p:cNvPr id="8" name="文字方塊 7">
            <a:extLst>
              <a:ext uri="{FF2B5EF4-FFF2-40B4-BE49-F238E27FC236}">
                <a16:creationId xmlns:a16="http://schemas.microsoft.com/office/drawing/2014/main" id="{B0625145-C88B-1369-7472-50B4B56C8CAD}"/>
              </a:ext>
            </a:extLst>
          </p:cNvPr>
          <p:cNvSpPr txBox="1"/>
          <p:nvPr/>
        </p:nvSpPr>
        <p:spPr>
          <a:xfrm>
            <a:off x="628650" y="4247937"/>
            <a:ext cx="7886700" cy="2523768"/>
          </a:xfrm>
          <a:prstGeom prst="rect">
            <a:avLst/>
          </a:prstGeom>
          <a:noFill/>
        </p:spPr>
        <p:txBody>
          <a:bodyPr wrap="square" rtlCol="0">
            <a:spAutoFit/>
          </a:bodyPr>
          <a:lstStyle/>
          <a:p>
            <a:r>
              <a:rPr lang="en-US" altLang="zh-HK" sz="2000" dirty="0"/>
              <a:t>1. </a:t>
            </a:r>
            <a:r>
              <a:rPr lang="zh-HK" altLang="zh-HK" sz="2000" dirty="0"/>
              <a:t>根據資料一及二，滿清需要消滅哪些敵對勢力，才能完全統一全國？請圈出答案。</a:t>
            </a:r>
            <a:r>
              <a:rPr lang="en-US" altLang="zh-HK" sz="2000" dirty="0"/>
              <a:t>(Study Sources A and B, what resistance forces did Manchus need to eliminate in order to unify the whole country? Circle your answer.)</a:t>
            </a:r>
            <a:endParaRPr lang="zh-TW" altLang="zh-HK" sz="2000" dirty="0"/>
          </a:p>
          <a:p>
            <a:r>
              <a:rPr lang="en-US" altLang="zh-HK" sz="2000" dirty="0"/>
              <a:t>A. </a:t>
            </a:r>
            <a:r>
              <a:rPr lang="zh-HK" altLang="zh-HK" sz="2000" dirty="0"/>
              <a:t>南明統治者</a:t>
            </a:r>
            <a:r>
              <a:rPr lang="en-US" altLang="zh-HK" sz="2000" dirty="0"/>
              <a:t>(Southern Ming rulers)</a:t>
            </a:r>
            <a:endParaRPr lang="zh-TW" altLang="zh-HK" sz="2000" dirty="0"/>
          </a:p>
          <a:p>
            <a:r>
              <a:rPr lang="en-US" altLang="zh-HK" sz="2000" dirty="0"/>
              <a:t>B. </a:t>
            </a:r>
            <a:r>
              <a:rPr lang="zh-HK" altLang="zh-HK" sz="2000" dirty="0"/>
              <a:t>民變領</a:t>
            </a:r>
            <a:r>
              <a:rPr lang="zh-TW" altLang="zh-HK" sz="2000" dirty="0"/>
              <a:t>袖</a:t>
            </a:r>
            <a:r>
              <a:rPr lang="zh-HK" altLang="zh-HK" sz="2000" dirty="0"/>
              <a:t>李自成</a:t>
            </a:r>
            <a:r>
              <a:rPr lang="en-US" altLang="zh-HK" sz="2000" dirty="0"/>
              <a:t>(Rebel leader - Li Zicheng) </a:t>
            </a:r>
            <a:endParaRPr lang="zh-TW" altLang="zh-HK" sz="2000" dirty="0"/>
          </a:p>
          <a:p>
            <a:r>
              <a:rPr lang="en-US" altLang="zh-HK" sz="2000" dirty="0"/>
              <a:t>C. </a:t>
            </a:r>
            <a:r>
              <a:rPr lang="zh-HK" altLang="zh-HK" sz="2000" dirty="0"/>
              <a:t>佔領了台</a:t>
            </a:r>
            <a:r>
              <a:rPr lang="zh-TW" altLang="zh-HK" sz="2000" dirty="0"/>
              <a:t>灣</a:t>
            </a:r>
            <a:r>
              <a:rPr lang="zh-HK" altLang="zh-HK" sz="2000" dirty="0"/>
              <a:t>島的明朝遺臣</a:t>
            </a:r>
            <a:r>
              <a:rPr lang="en-US" altLang="zh-HK" sz="2000" dirty="0"/>
              <a:t>(The Ming loyalists who occupied Taiwan) </a:t>
            </a:r>
            <a:endParaRPr lang="zh-TW" altLang="zh-HK" sz="2000" dirty="0"/>
          </a:p>
          <a:p>
            <a:r>
              <a:rPr lang="en-US" altLang="zh-HK" sz="2000" dirty="0"/>
              <a:t>D. </a:t>
            </a:r>
            <a:r>
              <a:rPr lang="zh-HK" altLang="zh-HK" sz="2000" dirty="0"/>
              <a:t>以上皆是</a:t>
            </a:r>
            <a:r>
              <a:rPr lang="en-US" altLang="zh-HK" sz="2000" dirty="0"/>
              <a:t>(all of above)</a:t>
            </a:r>
            <a:endParaRPr lang="zh-TW" altLang="zh-HK" sz="2000" dirty="0"/>
          </a:p>
          <a:p>
            <a:endParaRPr kumimoji="1" lang="zh-HK" altLang="en-US" dirty="0"/>
          </a:p>
        </p:txBody>
      </p:sp>
      <p:sp>
        <p:nvSpPr>
          <p:cNvPr id="9" name="矩形 8">
            <a:extLst>
              <a:ext uri="{FF2B5EF4-FFF2-40B4-BE49-F238E27FC236}">
                <a16:creationId xmlns:a16="http://schemas.microsoft.com/office/drawing/2014/main" id="{D15834B6-B4EF-757C-01C0-A8D62B3DACE2}"/>
              </a:ext>
            </a:extLst>
          </p:cNvPr>
          <p:cNvSpPr/>
          <p:nvPr/>
        </p:nvSpPr>
        <p:spPr>
          <a:xfrm>
            <a:off x="741384" y="6141815"/>
            <a:ext cx="2615591" cy="3212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7</a:t>
            </a:fld>
            <a:endParaRPr kumimoji="1" lang="zh-HK" altLang="en-US"/>
          </a:p>
        </p:txBody>
      </p:sp>
    </p:spTree>
    <p:extLst>
      <p:ext uri="{BB962C8B-B14F-4D97-AF65-F5344CB8AC3E}">
        <p14:creationId xmlns:p14="http://schemas.microsoft.com/office/powerpoint/2010/main" val="102714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FB6E39F3-3ADE-59A3-67E2-FE1F9B736A9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845" y="3731686"/>
            <a:ext cx="5881015" cy="2989790"/>
          </a:xfrm>
          <a:prstGeom prst="rect">
            <a:avLst/>
          </a:prstGeom>
          <a:noFill/>
          <a:ln>
            <a:noFill/>
          </a:ln>
        </p:spPr>
      </p:pic>
      <p:sp>
        <p:nvSpPr>
          <p:cNvPr id="5" name="文字方塊 4">
            <a:extLst>
              <a:ext uri="{FF2B5EF4-FFF2-40B4-BE49-F238E27FC236}">
                <a16:creationId xmlns:a16="http://schemas.microsoft.com/office/drawing/2014/main" id="{8DF81CE8-8116-28A9-FEC1-0C624B18E8F9}"/>
              </a:ext>
            </a:extLst>
          </p:cNvPr>
          <p:cNvSpPr txBox="1"/>
          <p:nvPr/>
        </p:nvSpPr>
        <p:spPr>
          <a:xfrm>
            <a:off x="6125885" y="5554028"/>
            <a:ext cx="2560916" cy="984885"/>
          </a:xfrm>
          <a:prstGeom prst="rect">
            <a:avLst/>
          </a:prstGeom>
          <a:noFill/>
        </p:spPr>
        <p:txBody>
          <a:bodyPr wrap="square" rtlCol="0">
            <a:spAutoFit/>
          </a:bodyPr>
          <a:lstStyle/>
          <a:p>
            <a:r>
              <a:rPr lang="en-US" altLang="zh-HK" sz="1000" dirty="0"/>
              <a:t>(</a:t>
            </a:r>
            <a:r>
              <a:rPr lang="zh-TW" altLang="zh-HK" sz="1000" dirty="0"/>
              <a:t>圖像來源：</a:t>
            </a:r>
            <a:r>
              <a:rPr lang="en-US" altLang="zh-HK" sz="1000" u="sng" dirty="0">
                <a:hlinkClick r:id="rId3"/>
              </a:rPr>
              <a:t>https://www.yearbook.gov.hk/1999/b5/gallery/p13_09.htm</a:t>
            </a:r>
            <a:r>
              <a:rPr lang="zh-TW" altLang="zh-HK" sz="1000" dirty="0"/>
              <a:t>，觀看日期：</a:t>
            </a:r>
            <a:r>
              <a:rPr lang="en-US" altLang="zh-HK" sz="1000" dirty="0"/>
              <a:t>2021</a:t>
            </a:r>
            <a:r>
              <a:rPr lang="zh-TW" altLang="zh-HK" sz="1000" dirty="0"/>
              <a:t>年</a:t>
            </a:r>
            <a:r>
              <a:rPr lang="en-US" altLang="zh-HK" sz="1000" dirty="0"/>
              <a:t>7</a:t>
            </a:r>
            <a:r>
              <a:rPr lang="zh-TW" altLang="zh-HK" sz="1000" dirty="0"/>
              <a:t>月</a:t>
            </a:r>
            <a:r>
              <a:rPr lang="en-US" altLang="zh-HK" sz="1000" dirty="0"/>
              <a:t>22</a:t>
            </a:r>
            <a:r>
              <a:rPr lang="zh-TW" altLang="zh-HK" sz="1000" dirty="0"/>
              <a:t>日。</a:t>
            </a:r>
            <a:r>
              <a:rPr lang="en-US" altLang="zh-HK" sz="1000" dirty="0"/>
              <a:t>)</a:t>
            </a:r>
            <a:endParaRPr lang="zh-TW" altLang="zh-HK" sz="1000" dirty="0"/>
          </a:p>
          <a:p>
            <a:endParaRPr kumimoji="1" lang="zh-HK" altLang="en-US" dirty="0"/>
          </a:p>
        </p:txBody>
      </p:sp>
      <p:sp>
        <p:nvSpPr>
          <p:cNvPr id="9" name="文字方塊 8">
            <a:extLst>
              <a:ext uri="{FF2B5EF4-FFF2-40B4-BE49-F238E27FC236}">
                <a16:creationId xmlns:a16="http://schemas.microsoft.com/office/drawing/2014/main" id="{65FAB975-31A5-939E-CFB8-234B5E633846}"/>
              </a:ext>
            </a:extLst>
          </p:cNvPr>
          <p:cNvSpPr txBox="1"/>
          <p:nvPr/>
        </p:nvSpPr>
        <p:spPr>
          <a:xfrm>
            <a:off x="114086" y="1256365"/>
            <a:ext cx="8466991" cy="2308324"/>
          </a:xfrm>
          <a:prstGeom prst="rect">
            <a:avLst/>
          </a:prstGeom>
          <a:noFill/>
        </p:spPr>
        <p:txBody>
          <a:bodyPr wrap="square">
            <a:spAutoFit/>
          </a:bodyPr>
          <a:lstStyle/>
          <a:p>
            <a:r>
              <a:rPr lang="zh-TW" altLang="zh-HK" sz="2400" dirty="0" smtClean="0"/>
              <a:t>此</a:t>
            </a:r>
            <a:r>
              <a:rPr lang="zh-TW" altLang="zh-HK" sz="2400" dirty="0"/>
              <a:t>書院是為供奉清朝廣東巡撫王來任、兩廣總督周有德而建，以報答二</a:t>
            </a:r>
            <a:r>
              <a:rPr lang="zh-HK" altLang="zh-HK" sz="2400" dirty="0"/>
              <a:t>人</a:t>
            </a:r>
            <a:r>
              <a:rPr lang="zh-TW" altLang="zh-HK" sz="2400" dirty="0"/>
              <a:t>上書朝廷，在</a:t>
            </a:r>
            <a:r>
              <a:rPr lang="en-US" altLang="zh-HK" sz="2400" dirty="0"/>
              <a:t>1669</a:t>
            </a:r>
            <a:r>
              <a:rPr lang="zh-TW" altLang="zh-HK" sz="2400" dirty="0"/>
              <a:t>年成功解除居民遷界之苦。</a:t>
            </a:r>
            <a:r>
              <a:rPr lang="en-US" altLang="zh-HK" sz="2400" dirty="0"/>
              <a:t>(Chau Wong Yi Kung Study Hall was built in </a:t>
            </a:r>
            <a:r>
              <a:rPr lang="en-US" altLang="zh-HK" sz="2400" dirty="0" err="1"/>
              <a:t>honour</a:t>
            </a:r>
            <a:r>
              <a:rPr lang="en-US" altLang="zh-HK" sz="2400" dirty="0"/>
              <a:t> of Chou Yu-</a:t>
            </a:r>
            <a:r>
              <a:rPr lang="en-US" altLang="zh-HK" sz="2400" dirty="0" err="1"/>
              <a:t>te</a:t>
            </a:r>
            <a:r>
              <a:rPr lang="en-US" altLang="zh-HK" sz="2400" dirty="0"/>
              <a:t> and Wang Lai-</a:t>
            </a:r>
            <a:r>
              <a:rPr lang="en-US" altLang="zh-HK" sz="2400" dirty="0" err="1"/>
              <a:t>jen</a:t>
            </a:r>
            <a:r>
              <a:rPr lang="en-US" altLang="zh-HK" sz="2400" dirty="0"/>
              <a:t>, two imperial officials whose pleading with the emperor to ended the Great Clearance, and this enabled the inhabitants to return to their homes in 1669.)</a:t>
            </a:r>
            <a:endParaRPr lang="zh-HK" altLang="en-US" sz="2400" dirty="0"/>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8</a:t>
            </a:fld>
            <a:endParaRPr kumimoji="1" lang="zh-HK" altLang="en-US"/>
          </a:p>
        </p:txBody>
      </p:sp>
      <p:sp>
        <p:nvSpPr>
          <p:cNvPr id="3" name="Rectangle 2"/>
          <p:cNvSpPr/>
          <p:nvPr/>
        </p:nvSpPr>
        <p:spPr>
          <a:xfrm>
            <a:off x="114086" y="151620"/>
            <a:ext cx="8931058" cy="1077218"/>
          </a:xfrm>
          <a:prstGeom prst="rect">
            <a:avLst/>
          </a:prstGeom>
        </p:spPr>
        <p:txBody>
          <a:bodyPr wrap="square">
            <a:spAutoFit/>
          </a:bodyPr>
          <a:lstStyle/>
          <a:p>
            <a:r>
              <a:rPr lang="zh-TW" altLang="zh-HK" sz="3200" dirty="0"/>
              <a:t>資料</a:t>
            </a:r>
            <a:r>
              <a:rPr lang="zh-HK" altLang="zh-HK" sz="3200" dirty="0"/>
              <a:t>三</a:t>
            </a:r>
            <a:r>
              <a:rPr lang="zh-TW" altLang="zh-HK" sz="3200" dirty="0"/>
              <a:t>：周王二公書院</a:t>
            </a:r>
            <a:r>
              <a:rPr lang="en-US" altLang="zh-HK" sz="3200" dirty="0"/>
              <a:t>(Source C:Chau Wong Yi Kung Study Hall)</a:t>
            </a:r>
            <a:endParaRPr lang="zh-HK" altLang="en-US" sz="3200" dirty="0"/>
          </a:p>
        </p:txBody>
      </p:sp>
    </p:spTree>
    <p:extLst>
      <p:ext uri="{BB962C8B-B14F-4D97-AF65-F5344CB8AC3E}">
        <p14:creationId xmlns:p14="http://schemas.microsoft.com/office/powerpoint/2010/main" val="15567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6FAF817-A0EF-D22A-B7CF-C1D7E55B151E}"/>
              </a:ext>
            </a:extLst>
          </p:cNvPr>
          <p:cNvSpPr>
            <a:spLocks noGrp="1"/>
          </p:cNvSpPr>
          <p:nvPr>
            <p:ph idx="1"/>
          </p:nvPr>
        </p:nvSpPr>
        <p:spPr>
          <a:xfrm>
            <a:off x="628650" y="175365"/>
            <a:ext cx="7886700" cy="876822"/>
          </a:xfrm>
        </p:spPr>
        <p:txBody>
          <a:bodyPr/>
          <a:lstStyle/>
          <a:p>
            <a:pPr marL="0" indent="0">
              <a:buNone/>
            </a:pPr>
            <a:r>
              <a:rPr lang="zh-HK" altLang="zh-HK" dirty="0"/>
              <a:t>根據資料三，回答以下問題。</a:t>
            </a:r>
            <a:r>
              <a:rPr lang="en-US" altLang="zh-HK" dirty="0"/>
              <a:t>(Study Sources C, and answer the questions.)</a:t>
            </a:r>
            <a:endParaRPr lang="zh-TW" altLang="zh-HK" dirty="0"/>
          </a:p>
          <a:p>
            <a:endParaRPr kumimoji="1" lang="zh-HK" altLang="en-US" dirty="0"/>
          </a:p>
        </p:txBody>
      </p:sp>
      <p:sp>
        <p:nvSpPr>
          <p:cNvPr id="4" name="文字方塊 3">
            <a:extLst>
              <a:ext uri="{FF2B5EF4-FFF2-40B4-BE49-F238E27FC236}">
                <a16:creationId xmlns:a16="http://schemas.microsoft.com/office/drawing/2014/main" id="{95E8ACAF-9220-39EA-C9D8-CC031DFD250E}"/>
              </a:ext>
            </a:extLst>
          </p:cNvPr>
          <p:cNvSpPr txBox="1"/>
          <p:nvPr/>
        </p:nvSpPr>
        <p:spPr>
          <a:xfrm>
            <a:off x="628650" y="1052187"/>
            <a:ext cx="8428853" cy="3323987"/>
          </a:xfrm>
          <a:prstGeom prst="rect">
            <a:avLst/>
          </a:prstGeom>
          <a:noFill/>
        </p:spPr>
        <p:txBody>
          <a:bodyPr wrap="square" rtlCol="0">
            <a:spAutoFit/>
          </a:bodyPr>
          <a:lstStyle/>
          <a:p>
            <a:r>
              <a:rPr lang="en-US" altLang="zh-HK" sz="2400" dirty="0"/>
              <a:t>2. </a:t>
            </a:r>
            <a:r>
              <a:rPr lang="zh-HK" altLang="zh-HK" sz="2400" dirty="0"/>
              <a:t>香港有一條「巡撫街」，是紀念王來任和周有德而建的。它在哪一地區？請圈出答案。</a:t>
            </a:r>
            <a:r>
              <a:rPr lang="en-US" altLang="zh-HK" sz="2400" dirty="0"/>
              <a:t>(Hong Kong has a street called </a:t>
            </a:r>
            <a:r>
              <a:rPr lang="en-US" altLang="zh-HK" sz="2400" dirty="0" err="1"/>
              <a:t>Tsun</a:t>
            </a:r>
            <a:r>
              <a:rPr lang="en-US" altLang="zh-HK" sz="2400" dirty="0"/>
              <a:t> Fu Street and it was built in </a:t>
            </a:r>
            <a:r>
              <a:rPr lang="en-US" altLang="zh-HK" sz="2400" dirty="0" err="1"/>
              <a:t>honour</a:t>
            </a:r>
            <a:r>
              <a:rPr lang="en-US" altLang="zh-HK" sz="2400" dirty="0"/>
              <a:t> of Chou Yu-</a:t>
            </a:r>
            <a:r>
              <a:rPr lang="en-US" altLang="zh-HK" sz="2400" dirty="0" err="1"/>
              <a:t>te</a:t>
            </a:r>
            <a:r>
              <a:rPr lang="en-US" altLang="zh-HK" sz="2400" dirty="0"/>
              <a:t> and Wang Lai-</a:t>
            </a:r>
            <a:r>
              <a:rPr lang="en-US" altLang="zh-HK" sz="2400" dirty="0" err="1"/>
              <a:t>jen</a:t>
            </a:r>
            <a:r>
              <a:rPr lang="en-US" altLang="zh-HK" sz="2400" dirty="0"/>
              <a:t>. Where is it? Circle your answer.)</a:t>
            </a:r>
            <a:endParaRPr lang="zh-TW" altLang="zh-HK" sz="2400" dirty="0"/>
          </a:p>
          <a:p>
            <a:r>
              <a:rPr lang="en-US" altLang="zh-HK" sz="2400" dirty="0"/>
              <a:t>A. </a:t>
            </a:r>
            <a:r>
              <a:rPr lang="zh-HK" altLang="zh-HK" sz="2400" dirty="0"/>
              <a:t>灣仔</a:t>
            </a:r>
            <a:r>
              <a:rPr lang="en-US" altLang="zh-HK" sz="2400" dirty="0"/>
              <a:t>(Wan Chai)</a:t>
            </a:r>
            <a:endParaRPr lang="zh-TW" altLang="zh-HK" sz="2400" dirty="0"/>
          </a:p>
          <a:p>
            <a:r>
              <a:rPr lang="en-US" altLang="zh-HK" sz="2400" dirty="0"/>
              <a:t>B. </a:t>
            </a:r>
            <a:r>
              <a:rPr lang="zh-HK" altLang="zh-HK" sz="2400" dirty="0"/>
              <a:t>沙田</a:t>
            </a:r>
            <a:r>
              <a:rPr lang="en-US" altLang="zh-HK" sz="2400" dirty="0"/>
              <a:t>(Sha Tin)</a:t>
            </a:r>
            <a:endParaRPr lang="zh-TW" altLang="zh-HK" sz="2400" dirty="0"/>
          </a:p>
          <a:p>
            <a:r>
              <a:rPr lang="en-US" altLang="zh-HK" sz="2400" dirty="0"/>
              <a:t>C. </a:t>
            </a:r>
            <a:r>
              <a:rPr lang="zh-HK" altLang="zh-HK" sz="2400" dirty="0"/>
              <a:t>上水</a:t>
            </a:r>
            <a:r>
              <a:rPr lang="en-US" altLang="zh-HK" sz="2400" dirty="0"/>
              <a:t>(Sheung Shui)</a:t>
            </a:r>
            <a:endParaRPr lang="zh-TW" altLang="zh-HK" sz="2400" dirty="0"/>
          </a:p>
          <a:p>
            <a:r>
              <a:rPr lang="en-US" altLang="zh-HK" sz="2400" dirty="0"/>
              <a:t>D. </a:t>
            </a:r>
            <a:r>
              <a:rPr lang="zh-HK" altLang="zh-HK" sz="2400" dirty="0"/>
              <a:t>九龍塘</a:t>
            </a:r>
            <a:r>
              <a:rPr lang="en-US" altLang="zh-HK" sz="2400" dirty="0"/>
              <a:t>(Kowloon Tong)</a:t>
            </a:r>
            <a:endParaRPr lang="zh-TW" altLang="zh-HK" sz="2400" dirty="0"/>
          </a:p>
          <a:p>
            <a:endParaRPr kumimoji="1" lang="zh-HK" altLang="en-US" dirty="0"/>
          </a:p>
        </p:txBody>
      </p:sp>
      <p:sp>
        <p:nvSpPr>
          <p:cNvPr id="5" name="矩形 4">
            <a:extLst>
              <a:ext uri="{FF2B5EF4-FFF2-40B4-BE49-F238E27FC236}">
                <a16:creationId xmlns:a16="http://schemas.microsoft.com/office/drawing/2014/main" id="{829A6B97-34AA-FAE5-CF53-72A851A6169D}"/>
              </a:ext>
            </a:extLst>
          </p:cNvPr>
          <p:cNvSpPr/>
          <p:nvPr/>
        </p:nvSpPr>
        <p:spPr>
          <a:xfrm>
            <a:off x="628650" y="3289287"/>
            <a:ext cx="2703273" cy="355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HK" altLang="en-US"/>
          </a:p>
        </p:txBody>
      </p:sp>
      <p:sp>
        <p:nvSpPr>
          <p:cNvPr id="6" name="文字方塊 5">
            <a:extLst>
              <a:ext uri="{FF2B5EF4-FFF2-40B4-BE49-F238E27FC236}">
                <a16:creationId xmlns:a16="http://schemas.microsoft.com/office/drawing/2014/main" id="{F2FD5CBE-7CBE-2C61-0E06-DEF6EFC6D845}"/>
              </a:ext>
            </a:extLst>
          </p:cNvPr>
          <p:cNvSpPr txBox="1"/>
          <p:nvPr/>
        </p:nvSpPr>
        <p:spPr>
          <a:xfrm>
            <a:off x="628650" y="4187726"/>
            <a:ext cx="7984009" cy="1107996"/>
          </a:xfrm>
          <a:prstGeom prst="rect">
            <a:avLst/>
          </a:prstGeom>
          <a:noFill/>
        </p:spPr>
        <p:txBody>
          <a:bodyPr wrap="square" rtlCol="0">
            <a:spAutoFit/>
          </a:bodyPr>
          <a:lstStyle/>
          <a:p>
            <a:r>
              <a:rPr lang="en-US" altLang="zh-HK" sz="2400" dirty="0"/>
              <a:t>3. </a:t>
            </a:r>
            <a:r>
              <a:rPr lang="zh-HK" altLang="zh-HK" sz="2400" dirty="0"/>
              <a:t>為甚麼香港人要紀念他們？</a:t>
            </a:r>
            <a:r>
              <a:rPr lang="en-US" altLang="zh-HK" sz="2400" dirty="0"/>
              <a:t>(Why do Hong Kong people commemorate them?)</a:t>
            </a:r>
            <a:endParaRPr lang="zh-TW" altLang="zh-HK" sz="2400" dirty="0"/>
          </a:p>
          <a:p>
            <a:endParaRPr kumimoji="1" lang="zh-HK" altLang="en-US" dirty="0"/>
          </a:p>
        </p:txBody>
      </p:sp>
      <p:sp>
        <p:nvSpPr>
          <p:cNvPr id="7" name="文字方塊 6">
            <a:extLst>
              <a:ext uri="{FF2B5EF4-FFF2-40B4-BE49-F238E27FC236}">
                <a16:creationId xmlns:a16="http://schemas.microsoft.com/office/drawing/2014/main" id="{2E6F0C60-9F65-01D4-52A6-5CEA74CC077E}"/>
              </a:ext>
            </a:extLst>
          </p:cNvPr>
          <p:cNvSpPr txBox="1"/>
          <p:nvPr/>
        </p:nvSpPr>
        <p:spPr>
          <a:xfrm>
            <a:off x="628650" y="5067149"/>
            <a:ext cx="8277355" cy="1477328"/>
          </a:xfrm>
          <a:prstGeom prst="rect">
            <a:avLst/>
          </a:prstGeom>
          <a:noFill/>
        </p:spPr>
        <p:txBody>
          <a:bodyPr wrap="square" rtlCol="0">
            <a:spAutoFit/>
          </a:bodyPr>
          <a:lstStyle/>
          <a:p>
            <a:r>
              <a:rPr lang="zh-TW" altLang="zh-HK" sz="2400" dirty="0">
                <a:solidFill>
                  <a:srgbClr val="FF0000"/>
                </a:solidFill>
              </a:rPr>
              <a:t>報答</a:t>
            </a:r>
            <a:r>
              <a:rPr lang="zh-HK" altLang="zh-HK" sz="2400" dirty="0">
                <a:solidFill>
                  <a:srgbClr val="FF0000"/>
                </a:solidFill>
              </a:rPr>
              <a:t>他們</a:t>
            </a:r>
            <a:r>
              <a:rPr lang="zh-TW" altLang="zh-HK" sz="2400" dirty="0">
                <a:solidFill>
                  <a:srgbClr val="FF0000"/>
                </a:solidFill>
              </a:rPr>
              <a:t>上書朝廷，成功解除居民遷界之苦。</a:t>
            </a:r>
            <a:r>
              <a:rPr lang="en-US" altLang="zh-HK" sz="2400" dirty="0">
                <a:solidFill>
                  <a:srgbClr val="FF0000"/>
                </a:solidFill>
              </a:rPr>
              <a:t>(This is because they pleaded with the emperor to end the Great Clearance and this enabled the inhabitants to return to their homes.)</a:t>
            </a:r>
            <a:endParaRPr lang="zh-TW" altLang="zh-HK" sz="2400" dirty="0">
              <a:solidFill>
                <a:srgbClr val="FF0000"/>
              </a:solidFill>
            </a:endParaRPr>
          </a:p>
          <a:p>
            <a:endParaRPr kumimoji="1" lang="zh-HK" altLang="en-US" dirty="0"/>
          </a:p>
        </p:txBody>
      </p:sp>
      <p:sp>
        <p:nvSpPr>
          <p:cNvPr id="2" name="Slide Number Placeholder 1"/>
          <p:cNvSpPr>
            <a:spLocks noGrp="1"/>
          </p:cNvSpPr>
          <p:nvPr>
            <p:ph type="sldNum" sz="quarter" idx="12"/>
          </p:nvPr>
        </p:nvSpPr>
        <p:spPr/>
        <p:txBody>
          <a:bodyPr/>
          <a:lstStyle/>
          <a:p>
            <a:fld id="{78CD4315-06FD-E848-B5E8-0943C9240EC2}" type="slidenum">
              <a:rPr kumimoji="1" lang="zh-HK" altLang="en-US" smtClean="0"/>
              <a:t>9</a:t>
            </a:fld>
            <a:endParaRPr kumimoji="1" lang="zh-HK" altLang="en-US"/>
          </a:p>
        </p:txBody>
      </p:sp>
    </p:spTree>
    <p:extLst>
      <p:ext uri="{BB962C8B-B14F-4D97-AF65-F5344CB8AC3E}">
        <p14:creationId xmlns:p14="http://schemas.microsoft.com/office/powerpoint/2010/main" val="195776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1038</TotalTime>
  <Words>7353</Words>
  <Application>Microsoft Office PowerPoint</Application>
  <PresentationFormat>On-screen Show (4:3)</PresentationFormat>
  <Paragraphs>643</Paragraphs>
  <Slides>48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新細明體</vt:lpstr>
      <vt:lpstr>標楷體</vt:lpstr>
      <vt:lpstr>Arial</vt:lpstr>
      <vt:lpstr>Brush Script MT</vt:lpstr>
      <vt:lpstr>Calibri</vt:lpstr>
      <vt:lpstr>Calibri Light</vt:lpstr>
      <vt:lpstr>Times New Roman</vt:lpstr>
      <vt:lpstr>Office 佈景主題</vt:lpstr>
      <vt:lpstr>中二級 中國歷史科 </vt:lpstr>
      <vt:lpstr>本節關鍵詞 (Key Terms)</vt:lpstr>
      <vt:lpstr>本節關鍵詞 (Key Terms)</vt:lpstr>
      <vt:lpstr>本節概要 (Key Points of the Chapter) </vt:lpstr>
      <vt:lpstr>清朝的統一 (The Unification of the Qing Dynasty)</vt:lpstr>
      <vt:lpstr>資料一：1644年地圖(Source A: The Map of 1644)</vt:lpstr>
      <vt:lpstr>PowerPoint Presentation</vt:lpstr>
      <vt:lpstr>PowerPoint Presentation</vt:lpstr>
      <vt:lpstr>PowerPoint Presentation</vt:lpstr>
      <vt:lpstr>資料四：清初到清中葉時間線及世系表(Source D:The timeline and lineage of the early Qing Dynasty to the mid-Qing) </vt:lpstr>
      <vt:lpstr>PowerPoint Presentation</vt:lpstr>
      <vt:lpstr>PowerPoint Presentation</vt:lpstr>
      <vt:lpstr>資料五：滿族的髮型和服飾(Source E: Hairstyles and clothings of Manchus)</vt:lpstr>
      <vt:lpstr>清初盛世(The golden ages of the early Qing Dynasty)</vt:lpstr>
      <vt:lpstr>I. 康熙帝(Emperor Kangxi)</vt:lpstr>
      <vt:lpstr>PowerPoint Presentation</vt:lpstr>
      <vt:lpstr>PowerPoint Presentation</vt:lpstr>
      <vt:lpstr>PowerPoint Presentation</vt:lpstr>
      <vt:lpstr>資料二：《皇輿全覽圖》(Source: B: The Kangxi Imperial Atlas of China)</vt:lpstr>
      <vt:lpstr>II. 雍正帝(Emperor Yongzheng)</vt:lpstr>
      <vt:lpstr>PowerPoint Presentation</vt:lpstr>
      <vt:lpstr>5. 活動：皇帝的袍服(Activity: robe of the emperor)</vt:lpstr>
      <vt:lpstr>III. 乾隆帝(Emperor Qianlong)</vt:lpstr>
      <vt:lpstr>資料六：乾隆帝十全武功圖(Source F: The map of Ten Great Campaigns of Emperor Qianlong)</vt:lpstr>
      <vt:lpstr>小總結 (A short summary) </vt:lpstr>
      <vt:lpstr>清代的中衰(The Decline of the Qing Dynasty)</vt:lpstr>
      <vt:lpstr>I. 清代的中衰(The Decline of the Qing Dynasty)</vt:lpstr>
      <vt:lpstr>資料二：《崇慶皇太后萬壽慶典》(Source B: Painting of the Birthday Celebration of Empress Dowager Chongqing)</vt:lpstr>
      <vt:lpstr>1. 活動(Activity)：</vt:lpstr>
      <vt:lpstr>資料三：和珅(Source C:Heshen)</vt:lpstr>
      <vt:lpstr>PowerPoint Presentation</vt:lpstr>
      <vt:lpstr>PowerPoint Presentation</vt:lpstr>
      <vt:lpstr>PowerPoint Presentation</vt:lpstr>
      <vt:lpstr>PowerPoint Presentation</vt:lpstr>
      <vt:lpstr>PowerPoint Presentation</vt:lpstr>
      <vt:lpstr>小總結 (A short summary)</vt:lpstr>
      <vt:lpstr>II. 清中葉的內憂外患(Internal problems and external threats of the mid-Qing era)</vt:lpstr>
      <vt:lpstr>PowerPoint Presentation</vt:lpstr>
      <vt:lpstr>資料七：太平天國之亂(Source G:The Taiping Rebellion)</vt:lpstr>
      <vt:lpstr>PowerPoint Presentation</vt:lpstr>
      <vt:lpstr>PowerPoint Presentation</vt:lpstr>
      <vt:lpstr>資料八：《資政新篇》(Source H:The New Essay on Economics and Politics)</vt:lpstr>
      <vt:lpstr>PowerPoint Presentation</vt:lpstr>
      <vt:lpstr>PowerPoint Presentation</vt:lpstr>
      <vt:lpstr>PowerPoint Presentation</vt:lpstr>
      <vt:lpstr>資料十：西方列強在亞洲的侵略(Source J: Invasion of western powers in Asia)</vt:lpstr>
      <vt:lpstr>小總結 (A short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中二級 中國歷史科 </dc:title>
  <dc:creator>LUI Kam Hung</dc:creator>
  <cp:lastModifiedBy>LO, Ka-yan</cp:lastModifiedBy>
  <cp:revision>24</cp:revision>
  <dcterms:created xsi:type="dcterms:W3CDTF">2022-06-21T03:38:24Z</dcterms:created>
  <dcterms:modified xsi:type="dcterms:W3CDTF">2022-08-02T03:59:36Z</dcterms:modified>
</cp:coreProperties>
</file>